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a:defRPr/>
            </a:pPr>
            <a:fld id="{AE05335A-65B7-41EC-9C58-A9B513B122D9}" type="datetimeFigureOut">
              <a:rPr lang="tr-TR" smtClean="0"/>
              <a:pPr>
                <a:defRPr/>
              </a:pPr>
              <a:t>03.05.2013</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4C63C46A-B9AE-4CF9-AB47-20402D4964ED}" type="slidenum">
              <a:rPr lang="tr-TR" smtClean="0"/>
              <a:pPr>
                <a:defRPr/>
              </a:pPr>
              <a:t>‹#›</a:t>
            </a:fld>
            <a:endParaRPr lang="tr-TR"/>
          </a:p>
        </p:txBody>
      </p:sp>
    </p:spTree>
    <p:extLst>
      <p:ext uri="{BB962C8B-B14F-4D97-AF65-F5344CB8AC3E}">
        <p14:creationId xmlns:p14="http://schemas.microsoft.com/office/powerpoint/2010/main" val="150090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400CC578-77CF-4A9F-BBC7-12F7EAB03C4D}" type="datetimeFigureOut">
              <a:rPr lang="tr-TR" smtClean="0"/>
              <a:pPr>
                <a:defRPr/>
              </a:pPr>
              <a:t>03.05.2013</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347237BD-C604-4876-A352-62377340E001}" type="slidenum">
              <a:rPr lang="tr-TR" smtClean="0"/>
              <a:pPr>
                <a:defRPr/>
              </a:pPr>
              <a:t>‹#›</a:t>
            </a:fld>
            <a:endParaRPr lang="tr-TR"/>
          </a:p>
        </p:txBody>
      </p:sp>
    </p:spTree>
    <p:extLst>
      <p:ext uri="{BB962C8B-B14F-4D97-AF65-F5344CB8AC3E}">
        <p14:creationId xmlns:p14="http://schemas.microsoft.com/office/powerpoint/2010/main" val="1254804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50B0AF31-A40B-4EF2-87FA-7D2C9CD805FE}" type="datetimeFigureOut">
              <a:rPr lang="tr-TR" smtClean="0"/>
              <a:pPr>
                <a:defRPr/>
              </a:pPr>
              <a:t>03.05.2013</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17195173-7550-4CB4-8D61-EA2899C2B975}" type="slidenum">
              <a:rPr lang="tr-TR" smtClean="0"/>
              <a:pPr>
                <a:defRPr/>
              </a:pPr>
              <a:t>‹#›</a:t>
            </a:fld>
            <a:endParaRPr lang="tr-TR"/>
          </a:p>
        </p:txBody>
      </p:sp>
    </p:spTree>
    <p:extLst>
      <p:ext uri="{BB962C8B-B14F-4D97-AF65-F5344CB8AC3E}">
        <p14:creationId xmlns:p14="http://schemas.microsoft.com/office/powerpoint/2010/main" val="103201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C334F42D-8638-40C3-B767-0EE8EAB061D8}" type="datetimeFigureOut">
              <a:rPr lang="tr-TR" smtClean="0"/>
              <a:pPr>
                <a:defRPr/>
              </a:pPr>
              <a:t>03.05.2013</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207A7A74-B6DE-44D5-A2D0-604FD271680B}" type="slidenum">
              <a:rPr lang="tr-TR" smtClean="0"/>
              <a:pPr>
                <a:defRPr/>
              </a:pPr>
              <a:t>‹#›</a:t>
            </a:fld>
            <a:endParaRPr lang="tr-TR"/>
          </a:p>
        </p:txBody>
      </p:sp>
    </p:spTree>
    <p:extLst>
      <p:ext uri="{BB962C8B-B14F-4D97-AF65-F5344CB8AC3E}">
        <p14:creationId xmlns:p14="http://schemas.microsoft.com/office/powerpoint/2010/main" val="111717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a:defRPr/>
            </a:pPr>
            <a:fld id="{A64BC057-F764-4433-90B4-0922E50D56C8}" type="datetimeFigureOut">
              <a:rPr lang="tr-TR" smtClean="0"/>
              <a:pPr>
                <a:defRPr/>
              </a:pPr>
              <a:t>03.05.2013</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843D6E8C-FB5F-4B78-B28A-E302862C9E5B}" type="slidenum">
              <a:rPr lang="tr-TR" smtClean="0"/>
              <a:pPr>
                <a:defRPr/>
              </a:pPr>
              <a:t>‹#›</a:t>
            </a:fld>
            <a:endParaRPr lang="tr-TR"/>
          </a:p>
        </p:txBody>
      </p:sp>
    </p:spTree>
    <p:extLst>
      <p:ext uri="{BB962C8B-B14F-4D97-AF65-F5344CB8AC3E}">
        <p14:creationId xmlns:p14="http://schemas.microsoft.com/office/powerpoint/2010/main" val="272308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fld id="{DBED76A2-29EC-47AC-8E90-D76F447FAEF7}" type="datetimeFigureOut">
              <a:rPr lang="tr-TR" smtClean="0"/>
              <a:pPr>
                <a:defRPr/>
              </a:pPr>
              <a:t>03.05.2013</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0E986F42-2FC4-4B91-9C43-5185F1D740B7}" type="slidenum">
              <a:rPr lang="tr-TR" smtClean="0"/>
              <a:pPr>
                <a:defRPr/>
              </a:pPr>
              <a:t>‹#›</a:t>
            </a:fld>
            <a:endParaRPr lang="tr-TR"/>
          </a:p>
        </p:txBody>
      </p:sp>
    </p:spTree>
    <p:extLst>
      <p:ext uri="{BB962C8B-B14F-4D97-AF65-F5344CB8AC3E}">
        <p14:creationId xmlns:p14="http://schemas.microsoft.com/office/powerpoint/2010/main" val="1096698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fld id="{E07664D7-4A61-40B3-90A9-215B4014235E}" type="datetimeFigureOut">
              <a:rPr lang="tr-TR" smtClean="0"/>
              <a:pPr>
                <a:defRPr/>
              </a:pPr>
              <a:t>03.05.2013</a:t>
            </a:fld>
            <a:endParaRPr lang="tr-TR"/>
          </a:p>
        </p:txBody>
      </p:sp>
      <p:sp>
        <p:nvSpPr>
          <p:cNvPr id="8" name="Altbilgi Yer Tutucusu 7"/>
          <p:cNvSpPr>
            <a:spLocks noGrp="1"/>
          </p:cNvSpPr>
          <p:nvPr>
            <p:ph type="ftr" sz="quarter" idx="11"/>
          </p:nvPr>
        </p:nvSpPr>
        <p:spPr/>
        <p:txBody>
          <a:bodyPr/>
          <a:lstStyle/>
          <a:p>
            <a:pPr>
              <a:defRPr/>
            </a:pPr>
            <a:endParaRPr lang="tr-TR"/>
          </a:p>
        </p:txBody>
      </p:sp>
      <p:sp>
        <p:nvSpPr>
          <p:cNvPr id="9" name="Slayt Numarası Yer Tutucusu 8"/>
          <p:cNvSpPr>
            <a:spLocks noGrp="1"/>
          </p:cNvSpPr>
          <p:nvPr>
            <p:ph type="sldNum" sz="quarter" idx="12"/>
          </p:nvPr>
        </p:nvSpPr>
        <p:spPr/>
        <p:txBody>
          <a:bodyPr/>
          <a:lstStyle/>
          <a:p>
            <a:pPr>
              <a:defRPr/>
            </a:pPr>
            <a:fld id="{292F1D53-BE61-4EF5-8BF3-5AAC59A8C0C0}" type="slidenum">
              <a:rPr lang="tr-TR" smtClean="0"/>
              <a:pPr>
                <a:defRPr/>
              </a:pPr>
              <a:t>‹#›</a:t>
            </a:fld>
            <a:endParaRPr lang="tr-TR"/>
          </a:p>
        </p:txBody>
      </p:sp>
    </p:spTree>
    <p:extLst>
      <p:ext uri="{BB962C8B-B14F-4D97-AF65-F5344CB8AC3E}">
        <p14:creationId xmlns:p14="http://schemas.microsoft.com/office/powerpoint/2010/main" val="48441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fld id="{F476856C-B052-47CF-9FC5-4D8B0AB49053}" type="datetimeFigureOut">
              <a:rPr lang="tr-TR" smtClean="0"/>
              <a:pPr>
                <a:defRPr/>
              </a:pPr>
              <a:t>03.05.2013</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5F79320E-1BCA-4E86-A027-F879BE2C3804}" type="slidenum">
              <a:rPr lang="tr-TR" smtClean="0"/>
              <a:pPr>
                <a:defRPr/>
              </a:pPr>
              <a:t>‹#›</a:t>
            </a:fld>
            <a:endParaRPr lang="tr-TR"/>
          </a:p>
        </p:txBody>
      </p:sp>
    </p:spTree>
    <p:extLst>
      <p:ext uri="{BB962C8B-B14F-4D97-AF65-F5344CB8AC3E}">
        <p14:creationId xmlns:p14="http://schemas.microsoft.com/office/powerpoint/2010/main" val="73809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BFCF92C4-661A-4326-A1D1-AE585355CACD}" type="datetimeFigureOut">
              <a:rPr lang="tr-TR" smtClean="0"/>
              <a:pPr>
                <a:defRPr/>
              </a:pPr>
              <a:t>03.05.2013</a:t>
            </a:fld>
            <a:endParaRPr lang="tr-TR"/>
          </a:p>
        </p:txBody>
      </p:sp>
      <p:sp>
        <p:nvSpPr>
          <p:cNvPr id="3" name="Altbilgi Yer Tutucusu 2"/>
          <p:cNvSpPr>
            <a:spLocks noGrp="1"/>
          </p:cNvSpPr>
          <p:nvPr>
            <p:ph type="ftr" sz="quarter" idx="11"/>
          </p:nvPr>
        </p:nvSpPr>
        <p:spPr/>
        <p:txBody>
          <a:bodyPr/>
          <a:lstStyle/>
          <a:p>
            <a:pPr>
              <a:defRPr/>
            </a:pPr>
            <a:endParaRPr lang="tr-TR"/>
          </a:p>
        </p:txBody>
      </p:sp>
      <p:sp>
        <p:nvSpPr>
          <p:cNvPr id="4" name="Slayt Numarası Yer Tutucusu 3"/>
          <p:cNvSpPr>
            <a:spLocks noGrp="1"/>
          </p:cNvSpPr>
          <p:nvPr>
            <p:ph type="sldNum" sz="quarter" idx="12"/>
          </p:nvPr>
        </p:nvSpPr>
        <p:spPr/>
        <p:txBody>
          <a:bodyPr/>
          <a:lstStyle/>
          <a:p>
            <a:pPr>
              <a:defRPr/>
            </a:pPr>
            <a:fld id="{7795D2D0-A0E0-44F0-BCDA-A1C74C1E97AD}" type="slidenum">
              <a:rPr lang="tr-TR" smtClean="0"/>
              <a:pPr>
                <a:defRPr/>
              </a:pPr>
              <a:t>‹#›</a:t>
            </a:fld>
            <a:endParaRPr lang="tr-TR"/>
          </a:p>
        </p:txBody>
      </p:sp>
    </p:spTree>
    <p:extLst>
      <p:ext uri="{BB962C8B-B14F-4D97-AF65-F5344CB8AC3E}">
        <p14:creationId xmlns:p14="http://schemas.microsoft.com/office/powerpoint/2010/main" val="229177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4D52398B-57AC-40A4-AA68-E3D45E9E9A4B}" type="datetimeFigureOut">
              <a:rPr lang="tr-TR" smtClean="0"/>
              <a:pPr>
                <a:defRPr/>
              </a:pPr>
              <a:t>03.05.2013</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3E44523B-89D7-42BE-8583-935AE9CE084D}" type="slidenum">
              <a:rPr lang="tr-TR" smtClean="0"/>
              <a:pPr>
                <a:defRPr/>
              </a:pPr>
              <a:t>‹#›</a:t>
            </a:fld>
            <a:endParaRPr lang="tr-TR"/>
          </a:p>
        </p:txBody>
      </p:sp>
    </p:spTree>
    <p:extLst>
      <p:ext uri="{BB962C8B-B14F-4D97-AF65-F5344CB8AC3E}">
        <p14:creationId xmlns:p14="http://schemas.microsoft.com/office/powerpoint/2010/main" val="1641548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9FCBCA9C-C254-49CC-BB14-D771671D7B15}" type="datetimeFigureOut">
              <a:rPr lang="tr-TR" smtClean="0"/>
              <a:pPr>
                <a:defRPr/>
              </a:pPr>
              <a:t>03.05.2013</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BD3BBD7A-C5A0-4AB4-95DB-C349F3AAC16E}" type="slidenum">
              <a:rPr lang="tr-TR" smtClean="0"/>
              <a:pPr>
                <a:defRPr/>
              </a:pPr>
              <a:t>‹#›</a:t>
            </a:fld>
            <a:endParaRPr lang="tr-TR"/>
          </a:p>
        </p:txBody>
      </p:sp>
    </p:spTree>
    <p:extLst>
      <p:ext uri="{BB962C8B-B14F-4D97-AF65-F5344CB8AC3E}">
        <p14:creationId xmlns:p14="http://schemas.microsoft.com/office/powerpoint/2010/main" val="385382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3DE48E1-0A1D-40F3-90E7-965796712A2F}" type="datetimeFigureOut">
              <a:rPr lang="tr-TR" smtClean="0"/>
              <a:pPr>
                <a:defRPr/>
              </a:pPr>
              <a:t>03.05.2013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89928D6-C438-488B-9741-708AB708B1BB}" type="slidenum">
              <a:rPr lang="tr-TR" smtClean="0"/>
              <a:pPr>
                <a:defRPr/>
              </a:pPr>
              <a:t>‹#›</a:t>
            </a:fld>
            <a:endParaRPr lang="tr-TR"/>
          </a:p>
        </p:txBody>
      </p:sp>
    </p:spTree>
    <p:extLst>
      <p:ext uri="{BB962C8B-B14F-4D97-AF65-F5344CB8AC3E}">
        <p14:creationId xmlns:p14="http://schemas.microsoft.com/office/powerpoint/2010/main" val="33632226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132856"/>
            <a:ext cx="7772400" cy="5545138"/>
          </a:xfrm>
        </p:spPr>
        <p:txBody>
          <a:bodyPr rtlCol="0">
            <a:noAutofit/>
          </a:bodyPr>
          <a:lstStyle/>
          <a:p>
            <a:pPr fontAlgn="auto">
              <a:spcAft>
                <a:spcPts val="0"/>
              </a:spcAft>
              <a:defRPr/>
            </a:pP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smtClean="0"/>
              <a:t/>
            </a:r>
            <a:br>
              <a:rPr lang="tr-TR" sz="2800" b="1" dirty="0" smtClean="0"/>
            </a:b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a:t/>
            </a:r>
            <a:br>
              <a:rPr lang="tr-TR" sz="2800" b="1"/>
            </a:br>
            <a:r>
              <a:rPr lang="tr-TR" sz="2800" b="1" dirty="0" smtClean="0"/>
              <a:t/>
            </a:r>
            <a:br>
              <a:rPr lang="tr-TR" sz="2800" b="1" dirty="0" smtClean="0"/>
            </a:br>
            <a:endParaRPr lang="tr-TR" sz="2800" dirty="0"/>
          </a:p>
        </p:txBody>
      </p:sp>
      <p:pic>
        <p:nvPicPr>
          <p:cNvPr id="3" name="Picture 2"/>
          <p:cNvPicPr>
            <a:picLocks noChangeAspect="1" noChangeArrowheads="1"/>
          </p:cNvPicPr>
          <p:nvPr/>
        </p:nvPicPr>
        <p:blipFill>
          <a:blip r:embed="rId2" cstate="print"/>
          <a:srcRect/>
          <a:stretch>
            <a:fillRect/>
          </a:stretch>
        </p:blipFill>
        <p:spPr bwMode="auto">
          <a:xfrm>
            <a:off x="6948487" y="4383088"/>
            <a:ext cx="2195513" cy="2474912"/>
          </a:xfrm>
          <a:prstGeom prst="rect">
            <a:avLst/>
          </a:prstGeom>
          <a:noFill/>
          <a:ln w="9525">
            <a:noFill/>
            <a:miter lim="800000"/>
            <a:headEnd/>
            <a:tailEnd/>
          </a:ln>
        </p:spPr>
      </p:pic>
      <p:sp>
        <p:nvSpPr>
          <p:cNvPr id="5" name="4 Dikdörtgen"/>
          <p:cNvSpPr/>
          <p:nvPr/>
        </p:nvSpPr>
        <p:spPr>
          <a:xfrm>
            <a:off x="827584" y="1412776"/>
            <a:ext cx="7571303" cy="341632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İş Sağlığı Güvenliğine </a:t>
            </a:r>
          </a:p>
          <a:p>
            <a:pPr algn="ctr"/>
            <a:r>
              <a:rPr lang="tr-T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Bütünsel Yaklaşım </a:t>
            </a:r>
          </a:p>
          <a:p>
            <a:pPr algn="ctr"/>
            <a:r>
              <a:rPr lang="tr-T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ve </a:t>
            </a:r>
          </a:p>
          <a:p>
            <a:pPr algn="ctr"/>
            <a:r>
              <a:rPr lang="tr-T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Güvenlik Kültürü</a:t>
            </a:r>
            <a:endParaRPr lang="tr-T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313" y="115888"/>
            <a:ext cx="8424862" cy="2089150"/>
          </a:xfrm>
        </p:spPr>
        <p:txBody>
          <a:bodyPr rtlCol="0">
            <a:normAutofit fontScale="90000"/>
          </a:bodyPr>
          <a:lstStyle/>
          <a:p>
            <a:pPr fontAlgn="auto">
              <a:spcAft>
                <a:spcPts val="0"/>
              </a:spcAft>
              <a:defRPr/>
            </a:pPr>
            <a:r>
              <a:rPr lang="tr-TR" sz="3600" b="1" dirty="0" smtClean="0"/>
              <a:t/>
            </a:r>
            <a:br>
              <a:rPr lang="tr-TR" sz="3600" b="1" dirty="0" smtClean="0"/>
            </a:br>
            <a:r>
              <a:rPr lang="tr-TR" sz="4000" b="1" dirty="0" smtClean="0"/>
              <a:t>İŞ GÜVENLİĞİ KÜLTÜRÜNÜN </a:t>
            </a:r>
            <a:br>
              <a:rPr lang="tr-TR" sz="4000" b="1" dirty="0" smtClean="0"/>
            </a:br>
            <a:r>
              <a:rPr lang="tr-TR" sz="4000" b="1" dirty="0" smtClean="0"/>
              <a:t>GELİŞTİRİLMESİNDE </a:t>
            </a:r>
            <a:br>
              <a:rPr lang="tr-TR" sz="4000" b="1" dirty="0" smtClean="0"/>
            </a:br>
            <a:r>
              <a:rPr lang="tr-TR" sz="4000" b="1" dirty="0" smtClean="0"/>
              <a:t>GÖREV ALAN KURUMLAR; </a:t>
            </a:r>
            <a:r>
              <a:rPr lang="tr-TR" sz="4000" dirty="0" smtClean="0"/>
              <a:t/>
            </a:r>
            <a:br>
              <a:rPr lang="tr-TR" sz="4000" dirty="0" smtClean="0"/>
            </a:br>
            <a:endParaRPr lang="tr-TR" sz="4000" dirty="0"/>
          </a:p>
        </p:txBody>
      </p:sp>
      <p:sp>
        <p:nvSpPr>
          <p:cNvPr id="22530" name="İçerik Yer Tutucusu 2"/>
          <p:cNvSpPr>
            <a:spLocks noGrp="1"/>
          </p:cNvSpPr>
          <p:nvPr>
            <p:ph idx="1"/>
          </p:nvPr>
        </p:nvSpPr>
        <p:spPr>
          <a:xfrm>
            <a:off x="539750" y="2060575"/>
            <a:ext cx="8229600" cy="4525963"/>
          </a:xfrm>
        </p:spPr>
        <p:txBody>
          <a:bodyPr/>
          <a:lstStyle/>
          <a:p>
            <a:pPr marL="0" indent="0">
              <a:buFont typeface="Arial" charset="0"/>
              <a:buNone/>
            </a:pPr>
            <a:r>
              <a:rPr lang="tr-TR" smtClean="0"/>
              <a:t>- Devlet,</a:t>
            </a:r>
          </a:p>
          <a:p>
            <a:pPr marL="0" indent="0">
              <a:buFont typeface="Arial" charset="0"/>
              <a:buNone/>
            </a:pPr>
            <a:r>
              <a:rPr lang="tr-TR" smtClean="0"/>
              <a:t>- İşveren,</a:t>
            </a:r>
          </a:p>
          <a:p>
            <a:pPr marL="0" indent="0">
              <a:buFont typeface="Arial" charset="0"/>
              <a:buNone/>
            </a:pPr>
            <a:r>
              <a:rPr lang="tr-TR" smtClean="0"/>
              <a:t>- Çalışanlar/sendikalar,</a:t>
            </a:r>
          </a:p>
          <a:p>
            <a:pPr marL="0" indent="0">
              <a:buFont typeface="Arial" charset="0"/>
              <a:buNone/>
            </a:pPr>
            <a:r>
              <a:rPr lang="tr-TR" smtClean="0"/>
              <a:t>- Üniversiteler,</a:t>
            </a:r>
          </a:p>
          <a:p>
            <a:pPr marL="0" indent="0">
              <a:buFont typeface="Arial" charset="0"/>
              <a:buNone/>
            </a:pPr>
            <a:r>
              <a:rPr lang="tr-TR" smtClean="0"/>
              <a:t>- Meslek örgütleri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Başlık 1"/>
          <p:cNvSpPr>
            <a:spLocks noGrp="1"/>
          </p:cNvSpPr>
          <p:nvPr>
            <p:ph type="title"/>
          </p:nvPr>
        </p:nvSpPr>
        <p:spPr>
          <a:xfrm>
            <a:off x="468313" y="0"/>
            <a:ext cx="8229600" cy="1125538"/>
          </a:xfrm>
        </p:spPr>
        <p:txBody>
          <a:bodyPr/>
          <a:lstStyle/>
          <a:p>
            <a:r>
              <a:rPr lang="tr-TR" b="1" smtClean="0"/>
              <a:t>Devletin Rolü</a:t>
            </a:r>
            <a:endParaRPr lang="tr-TR" smtClean="0"/>
          </a:p>
        </p:txBody>
      </p:sp>
      <p:sp>
        <p:nvSpPr>
          <p:cNvPr id="3" name="İçerik Yer Tutucusu 2"/>
          <p:cNvSpPr>
            <a:spLocks noGrp="1"/>
          </p:cNvSpPr>
          <p:nvPr>
            <p:ph idx="1"/>
          </p:nvPr>
        </p:nvSpPr>
        <p:spPr>
          <a:xfrm>
            <a:off x="468313" y="1196975"/>
            <a:ext cx="8856662" cy="5472113"/>
          </a:xfrm>
        </p:spPr>
        <p:txBody>
          <a:bodyPr rtlCol="0">
            <a:normAutofit fontScale="85000" lnSpcReduction="10000"/>
          </a:bodyPr>
          <a:lstStyle/>
          <a:p>
            <a:pPr marL="0" indent="0" fontAlgn="auto">
              <a:spcAft>
                <a:spcPts val="0"/>
              </a:spcAft>
              <a:buFont typeface="Arial" pitchFamily="34" charset="0"/>
              <a:buNone/>
              <a:defRPr/>
            </a:pPr>
            <a:r>
              <a:rPr lang="tr-TR" b="1" dirty="0"/>
              <a:t> </a:t>
            </a:r>
            <a:endParaRPr lang="tr-TR" dirty="0"/>
          </a:p>
          <a:p>
            <a:pPr fontAlgn="auto">
              <a:spcAft>
                <a:spcPts val="0"/>
              </a:spcAft>
              <a:buFont typeface="Arial" pitchFamily="34" charset="0"/>
              <a:buChar char="•"/>
              <a:defRPr/>
            </a:pPr>
            <a:r>
              <a:rPr lang="tr-TR" dirty="0" smtClean="0"/>
              <a:t>Daha </a:t>
            </a:r>
            <a:r>
              <a:rPr lang="tr-TR" dirty="0"/>
              <a:t>çok gözlemci, aydınlatıcı, teşvik edici ve </a:t>
            </a:r>
            <a:r>
              <a:rPr lang="tr-TR" dirty="0" smtClean="0"/>
              <a:t>arabuluculuk yapmak, gerekli </a:t>
            </a:r>
            <a:r>
              <a:rPr lang="tr-TR" dirty="0"/>
              <a:t>koşul ve standartları mevzuatla düzenlemek, denetimi sağlamak ve devlet politikası olarak benimsenmesini sağlamak </a:t>
            </a:r>
            <a:r>
              <a:rPr lang="tr-TR" dirty="0" smtClean="0"/>
              <a:t>tır.</a:t>
            </a:r>
            <a:endParaRPr lang="tr-TR" dirty="0"/>
          </a:p>
          <a:p>
            <a:pPr fontAlgn="auto">
              <a:spcAft>
                <a:spcPts val="0"/>
              </a:spcAft>
              <a:buFont typeface="Arial" pitchFamily="34" charset="0"/>
              <a:buChar char="•"/>
              <a:defRPr/>
            </a:pPr>
            <a:r>
              <a:rPr lang="tr-TR" dirty="0" smtClean="0"/>
              <a:t>Kayıt-dışı </a:t>
            </a:r>
            <a:r>
              <a:rPr lang="tr-TR" dirty="0"/>
              <a:t>istihdamın </a:t>
            </a:r>
            <a:r>
              <a:rPr lang="tr-TR" dirty="0" smtClean="0"/>
              <a:t>önlenmesi, çocuk </a:t>
            </a:r>
            <a:r>
              <a:rPr lang="tr-TR" dirty="0"/>
              <a:t>işçiliğinin yok </a:t>
            </a:r>
            <a:r>
              <a:rPr lang="tr-TR" dirty="0" smtClean="0"/>
              <a:t>edilmesi,</a:t>
            </a:r>
            <a:endParaRPr lang="tr-TR" dirty="0"/>
          </a:p>
          <a:p>
            <a:pPr fontAlgn="auto">
              <a:spcAft>
                <a:spcPts val="0"/>
              </a:spcAft>
              <a:buFont typeface="Arial" pitchFamily="34" charset="0"/>
              <a:buChar char="•"/>
              <a:defRPr/>
            </a:pPr>
            <a:r>
              <a:rPr lang="tr-TR" dirty="0" smtClean="0"/>
              <a:t>Cinsiyet </a:t>
            </a:r>
            <a:r>
              <a:rPr lang="tr-TR" dirty="0"/>
              <a:t>ayrımcılığının yok </a:t>
            </a:r>
            <a:r>
              <a:rPr lang="tr-TR" dirty="0" smtClean="0"/>
              <a:t>edilmesi, sosyal </a:t>
            </a:r>
            <a:r>
              <a:rPr lang="tr-TR" dirty="0"/>
              <a:t>güvenliğin </a:t>
            </a:r>
            <a:r>
              <a:rPr lang="tr-TR" dirty="0" smtClean="0"/>
              <a:t>desteklenmesi,</a:t>
            </a:r>
            <a:endParaRPr lang="tr-TR" dirty="0"/>
          </a:p>
          <a:p>
            <a:pPr fontAlgn="auto">
              <a:spcAft>
                <a:spcPts val="0"/>
              </a:spcAft>
              <a:buFont typeface="Arial" pitchFamily="34" charset="0"/>
              <a:buChar char="•"/>
              <a:defRPr/>
            </a:pPr>
            <a:r>
              <a:rPr lang="tr-TR" dirty="0" smtClean="0"/>
              <a:t>Gelir </a:t>
            </a:r>
            <a:r>
              <a:rPr lang="tr-TR" dirty="0"/>
              <a:t>dağılımı adaletsizliğinin </a:t>
            </a:r>
            <a:r>
              <a:rPr lang="tr-TR" dirty="0" smtClean="0"/>
              <a:t>azaltılması, yaşanabilir </a:t>
            </a:r>
            <a:r>
              <a:rPr lang="tr-TR" dirty="0"/>
              <a:t>bir asgari ücretin saptanması</a:t>
            </a:r>
          </a:p>
          <a:p>
            <a:pPr fontAlgn="auto">
              <a:spcAft>
                <a:spcPts val="0"/>
              </a:spcAft>
              <a:buFont typeface="Arial" pitchFamily="34" charset="0"/>
              <a:buChar char="•"/>
              <a:defRPr/>
            </a:pPr>
            <a:r>
              <a:rPr lang="tr-TR" dirty="0" smtClean="0"/>
              <a:t>İşyerinde </a:t>
            </a:r>
            <a:r>
              <a:rPr lang="tr-TR" dirty="0"/>
              <a:t>çalışan işçi sayısına bakılmaksızın, her çalışanın İSİG hizmetlerinden yararlanmasının </a:t>
            </a:r>
            <a:r>
              <a:rPr lang="tr-TR" dirty="0" smtClean="0"/>
              <a:t>sağlanması,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Başlık 1"/>
          <p:cNvSpPr>
            <a:spLocks noGrp="1"/>
          </p:cNvSpPr>
          <p:nvPr>
            <p:ph type="title"/>
          </p:nvPr>
        </p:nvSpPr>
        <p:spPr>
          <a:xfrm>
            <a:off x="457200" y="274638"/>
            <a:ext cx="8229600" cy="777875"/>
          </a:xfrm>
        </p:spPr>
        <p:txBody>
          <a:bodyPr/>
          <a:lstStyle/>
          <a:p>
            <a:r>
              <a:rPr lang="tr-TR" b="1" smtClean="0"/>
              <a:t>Devletin Rolü</a:t>
            </a:r>
            <a:endParaRPr lang="tr-TR" smtClean="0"/>
          </a:p>
        </p:txBody>
      </p:sp>
      <p:sp>
        <p:nvSpPr>
          <p:cNvPr id="3" name="İçerik Yer Tutucusu 2"/>
          <p:cNvSpPr>
            <a:spLocks noGrp="1"/>
          </p:cNvSpPr>
          <p:nvPr>
            <p:ph idx="1"/>
          </p:nvPr>
        </p:nvSpPr>
        <p:spPr>
          <a:xfrm>
            <a:off x="457200" y="1268413"/>
            <a:ext cx="8507413" cy="5400675"/>
          </a:xfrm>
        </p:spPr>
        <p:txBody>
          <a:bodyPr rtlCol="0">
            <a:normAutofit fontScale="62500" lnSpcReduction="20000"/>
          </a:bodyPr>
          <a:lstStyle/>
          <a:p>
            <a:pPr fontAlgn="auto">
              <a:spcAft>
                <a:spcPts val="0"/>
              </a:spcAft>
              <a:buFont typeface="Arial" pitchFamily="34" charset="0"/>
              <a:buNone/>
              <a:defRPr/>
            </a:pPr>
            <a:endParaRPr lang="tr-TR" dirty="0"/>
          </a:p>
          <a:p>
            <a:pPr fontAlgn="auto">
              <a:spcAft>
                <a:spcPts val="0"/>
              </a:spcAft>
              <a:buFont typeface="Arial" pitchFamily="34" charset="0"/>
              <a:buChar char="•"/>
              <a:defRPr/>
            </a:pPr>
            <a:r>
              <a:rPr lang="tr-TR" sz="3800" dirty="0" smtClean="0"/>
              <a:t>Kamu sağlık hizmetlerinin düzenlenmesi, güvenilir bir kayıt sistemi kurulması,</a:t>
            </a:r>
          </a:p>
          <a:p>
            <a:pPr fontAlgn="auto">
              <a:spcAft>
                <a:spcPts val="0"/>
              </a:spcAft>
              <a:buFont typeface="Arial" pitchFamily="34" charset="0"/>
              <a:buChar char="•"/>
              <a:defRPr/>
            </a:pPr>
            <a:r>
              <a:rPr lang="tr-TR" sz="3800" dirty="0" smtClean="0"/>
              <a:t>Hekim iş müfettişi istihdamı, iş kazalarının “Bilimsel” analizi,</a:t>
            </a:r>
          </a:p>
          <a:p>
            <a:pPr fontAlgn="auto">
              <a:spcAft>
                <a:spcPts val="0"/>
              </a:spcAft>
              <a:buFont typeface="Arial" pitchFamily="34" charset="0"/>
              <a:buChar char="•"/>
              <a:defRPr/>
            </a:pPr>
            <a:r>
              <a:rPr lang="tr-TR" sz="3800" dirty="0" smtClean="0"/>
              <a:t>İşçi Sağlığı Enstitülerinin kurulması/yaygınlaştırılması, yasalarda çalışanların korunması, </a:t>
            </a:r>
          </a:p>
          <a:p>
            <a:pPr fontAlgn="auto">
              <a:spcAft>
                <a:spcPts val="0"/>
              </a:spcAft>
              <a:buFont typeface="Arial" pitchFamily="34" charset="0"/>
              <a:buChar char="•"/>
              <a:defRPr/>
            </a:pPr>
            <a:r>
              <a:rPr lang="tr-TR" sz="3800" dirty="0" smtClean="0"/>
              <a:t>Toplumda, güvenlik kültürü bilincini oluşturmak ve yaygınlaştırmak,</a:t>
            </a:r>
          </a:p>
          <a:p>
            <a:pPr fontAlgn="auto">
              <a:spcAft>
                <a:spcPts val="0"/>
              </a:spcAft>
              <a:buFont typeface="Arial" pitchFamily="34" charset="0"/>
              <a:buChar char="•"/>
              <a:defRPr/>
            </a:pPr>
            <a:r>
              <a:rPr lang="tr-TR" sz="3800" dirty="0" smtClean="0"/>
              <a:t>İş sağlığı ve güvenliği ile ilgili paydaşlar (işveren çalışanlar vd.) arasında sosyal diyaloğu sağlamak,</a:t>
            </a:r>
          </a:p>
          <a:p>
            <a:pPr fontAlgn="auto">
              <a:spcAft>
                <a:spcPts val="0"/>
              </a:spcAft>
              <a:buFont typeface="Arial" pitchFamily="34" charset="0"/>
              <a:buChar char="•"/>
              <a:defRPr/>
            </a:pPr>
            <a:r>
              <a:rPr lang="tr-TR" sz="3800" dirty="0" smtClean="0"/>
              <a:t>İş sağlığı ve güvenliği sistemi ile ilgili toplumda ve işletmelerde eğitim ve danışmanlık hizmetleri vermek. Eğitim konusunda Milli Eğitim Bakanlığı ve Üniversiteler ile işbirliği yapmak,</a:t>
            </a:r>
          </a:p>
          <a:p>
            <a:pPr fontAlgn="auto">
              <a:spcAft>
                <a:spcPts val="0"/>
              </a:spcAft>
              <a:buFont typeface="Arial" pitchFamily="34" charset="0"/>
              <a:buChar char="•"/>
              <a:defRPr/>
            </a:pPr>
            <a:r>
              <a:rPr lang="tr-TR" sz="3800" dirty="0" smtClean="0"/>
              <a:t>İş sağlığı ve güvenliği konusunda, araştırmaları teşvik etmek, </a:t>
            </a:r>
          </a:p>
          <a:p>
            <a:pPr fontAlgn="auto">
              <a:spcAft>
                <a:spcPts val="0"/>
              </a:spcAft>
              <a:buFont typeface="Arial" pitchFamily="34" charset="0"/>
              <a:buChar char="•"/>
              <a:defRPr/>
            </a:pPr>
            <a:r>
              <a:rPr lang="tr-TR" sz="3800" dirty="0" smtClean="0"/>
              <a:t>İş sağlığı ve güvenliği konusunda iş sağlığı hizmetleri ile ilgili sağlık ve güvenlik alt yapısını iyileştirmektir.</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313" y="333375"/>
            <a:ext cx="8229600" cy="1052513"/>
          </a:xfrm>
        </p:spPr>
        <p:txBody>
          <a:bodyPr rtlCol="0">
            <a:normAutofit fontScale="90000"/>
          </a:bodyPr>
          <a:lstStyle/>
          <a:p>
            <a:pPr fontAlgn="auto">
              <a:spcAft>
                <a:spcPts val="0"/>
              </a:spcAft>
              <a:defRPr/>
            </a:pPr>
            <a:r>
              <a:rPr lang="tr-TR" b="1" dirty="0" smtClean="0"/>
              <a:t/>
            </a:r>
            <a:br>
              <a:rPr lang="tr-TR" b="1" dirty="0" smtClean="0"/>
            </a:br>
            <a:r>
              <a:rPr lang="tr-TR" b="1" dirty="0" smtClean="0"/>
              <a:t>İşverenlerin rolü</a:t>
            </a:r>
            <a:r>
              <a:rPr lang="tr-TR" dirty="0" smtClean="0"/>
              <a:t/>
            </a:r>
            <a:br>
              <a:rPr lang="tr-TR" dirty="0" smtClean="0"/>
            </a:br>
            <a:endParaRPr lang="tr-TR" dirty="0"/>
          </a:p>
        </p:txBody>
      </p:sp>
      <p:sp>
        <p:nvSpPr>
          <p:cNvPr id="3" name="İçerik Yer Tutucusu 2"/>
          <p:cNvSpPr>
            <a:spLocks noGrp="1"/>
          </p:cNvSpPr>
          <p:nvPr>
            <p:ph idx="1"/>
          </p:nvPr>
        </p:nvSpPr>
        <p:spPr>
          <a:xfrm>
            <a:off x="468313" y="1916113"/>
            <a:ext cx="8229600" cy="4525962"/>
          </a:xfrm>
        </p:spPr>
        <p:txBody>
          <a:bodyPr rtlCol="0">
            <a:normAutofit fontScale="77500" lnSpcReduction="20000"/>
          </a:bodyPr>
          <a:lstStyle/>
          <a:p>
            <a:pPr fontAlgn="auto">
              <a:spcAft>
                <a:spcPts val="0"/>
              </a:spcAft>
              <a:buFont typeface="Arial" pitchFamily="34" charset="0"/>
              <a:buChar char="•"/>
              <a:defRPr/>
            </a:pPr>
            <a:r>
              <a:rPr lang="tr-TR" dirty="0" smtClean="0"/>
              <a:t>Öncelikle </a:t>
            </a:r>
            <a:r>
              <a:rPr lang="tr-TR" dirty="0"/>
              <a:t>iş kazaları ve meslek hastalıklarını önlemek için; </a:t>
            </a:r>
          </a:p>
          <a:p>
            <a:pPr fontAlgn="auto">
              <a:spcAft>
                <a:spcPts val="0"/>
              </a:spcAft>
              <a:buFont typeface="Arial" pitchFamily="34" charset="0"/>
              <a:buChar char="•"/>
              <a:defRPr/>
            </a:pPr>
            <a:r>
              <a:rPr lang="tr-TR" dirty="0" smtClean="0"/>
              <a:t>Üretim </a:t>
            </a:r>
            <a:r>
              <a:rPr lang="tr-TR" dirty="0"/>
              <a:t>süreçlerinde, </a:t>
            </a:r>
            <a:r>
              <a:rPr lang="tr-TR" dirty="0" smtClean="0"/>
              <a:t>önce </a:t>
            </a:r>
            <a:r>
              <a:rPr lang="tr-TR" dirty="0"/>
              <a:t>verimlilik yerine, önce insan yaklaşımının benimsetilmesi,</a:t>
            </a:r>
          </a:p>
          <a:p>
            <a:pPr fontAlgn="auto">
              <a:spcAft>
                <a:spcPts val="0"/>
              </a:spcAft>
              <a:buFont typeface="Arial" pitchFamily="34" charset="0"/>
              <a:buChar char="•"/>
              <a:defRPr/>
            </a:pPr>
            <a:r>
              <a:rPr lang="tr-TR" dirty="0" smtClean="0"/>
              <a:t>Risk </a:t>
            </a:r>
            <a:r>
              <a:rPr lang="tr-TR" dirty="0"/>
              <a:t>değerlendirmesi ve risk yönetimi yaklaşımının benimsetilmesi,</a:t>
            </a:r>
          </a:p>
          <a:p>
            <a:pPr fontAlgn="auto">
              <a:spcAft>
                <a:spcPts val="0"/>
              </a:spcAft>
              <a:buFont typeface="Arial" pitchFamily="34" charset="0"/>
              <a:buChar char="•"/>
              <a:defRPr/>
            </a:pPr>
            <a:r>
              <a:rPr lang="tr-TR" dirty="0" smtClean="0"/>
              <a:t>İşyerinde </a:t>
            </a:r>
            <a:r>
              <a:rPr lang="tr-TR" dirty="0"/>
              <a:t>çalışan işçi sayısına bakılmaksızın, her çalışanın İSİG hizmetlerinden yararlanmasının sağlanması, </a:t>
            </a:r>
          </a:p>
          <a:p>
            <a:pPr fontAlgn="auto">
              <a:spcAft>
                <a:spcPts val="0"/>
              </a:spcAft>
              <a:buFont typeface="Arial" pitchFamily="34" charset="0"/>
              <a:buChar char="•"/>
              <a:defRPr/>
            </a:pPr>
            <a:r>
              <a:rPr lang="tr-TR" dirty="0" smtClean="0"/>
              <a:t>İşyeri </a:t>
            </a:r>
            <a:r>
              <a:rPr lang="tr-TR" dirty="0"/>
              <a:t>sağlık ve güvenlik birimlerinin desteklenmesi,</a:t>
            </a:r>
          </a:p>
          <a:p>
            <a:pPr fontAlgn="auto">
              <a:spcAft>
                <a:spcPts val="0"/>
              </a:spcAft>
              <a:buFont typeface="Arial" pitchFamily="34" charset="0"/>
              <a:buChar char="•"/>
              <a:defRPr/>
            </a:pPr>
            <a:r>
              <a:rPr lang="tr-TR" dirty="0" smtClean="0"/>
              <a:t>İlk </a:t>
            </a:r>
            <a:r>
              <a:rPr lang="tr-TR" dirty="0"/>
              <a:t>ve acil yardım hizmetlerinin organizasyonu, </a:t>
            </a:r>
          </a:p>
          <a:p>
            <a:pPr fontAlgn="auto">
              <a:spcAft>
                <a:spcPts val="0"/>
              </a:spcAft>
              <a:buFont typeface="Arial" pitchFamily="34" charset="0"/>
              <a:buChar char="•"/>
              <a:defRPr/>
            </a:pPr>
            <a:r>
              <a:rPr lang="tr-TR" dirty="0" smtClean="0"/>
              <a:t>Çalışanların </a:t>
            </a:r>
            <a:r>
              <a:rPr lang="tr-TR" dirty="0"/>
              <a:t>eğitimi,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288" y="476250"/>
            <a:ext cx="8229600" cy="1143000"/>
          </a:xfrm>
        </p:spPr>
        <p:txBody>
          <a:bodyPr rtlCol="0">
            <a:normAutofit fontScale="90000"/>
          </a:bodyPr>
          <a:lstStyle/>
          <a:p>
            <a:pPr fontAlgn="auto">
              <a:spcAft>
                <a:spcPts val="0"/>
              </a:spcAft>
              <a:defRPr/>
            </a:pPr>
            <a:r>
              <a:rPr lang="tr-TR" b="1" dirty="0" smtClean="0"/>
              <a:t>İşverenlerin rolü</a:t>
            </a:r>
            <a:r>
              <a:rPr lang="tr-TR" dirty="0" smtClean="0"/>
              <a:t/>
            </a:r>
            <a:br>
              <a:rPr lang="tr-TR" dirty="0" smtClean="0"/>
            </a:br>
            <a:endParaRPr lang="tr-TR" dirty="0"/>
          </a:p>
        </p:txBody>
      </p:sp>
      <p:sp>
        <p:nvSpPr>
          <p:cNvPr id="3" name="İçerik Yer Tutucusu 2"/>
          <p:cNvSpPr>
            <a:spLocks noGrp="1"/>
          </p:cNvSpPr>
          <p:nvPr>
            <p:ph idx="1"/>
          </p:nvPr>
        </p:nvSpPr>
        <p:spPr>
          <a:xfrm>
            <a:off x="468313" y="1844675"/>
            <a:ext cx="8229600" cy="4525963"/>
          </a:xfrm>
        </p:spPr>
        <p:txBody>
          <a:bodyPr rtlCol="0">
            <a:normAutofit fontScale="77500" lnSpcReduction="20000"/>
          </a:bodyPr>
          <a:lstStyle/>
          <a:p>
            <a:pPr fontAlgn="auto">
              <a:spcAft>
                <a:spcPts val="0"/>
              </a:spcAft>
              <a:buFont typeface="Arial" pitchFamily="34" charset="0"/>
              <a:buChar char="•"/>
              <a:defRPr/>
            </a:pPr>
            <a:r>
              <a:rPr lang="tr-TR" dirty="0" smtClean="0"/>
              <a:t>Veri akışının sağlanması, </a:t>
            </a:r>
          </a:p>
          <a:p>
            <a:pPr fontAlgn="auto">
              <a:spcAft>
                <a:spcPts val="0"/>
              </a:spcAft>
              <a:buFont typeface="Arial" pitchFamily="34" charset="0"/>
              <a:buChar char="•"/>
              <a:defRPr/>
            </a:pPr>
            <a:r>
              <a:rPr lang="tr-TR" dirty="0" smtClean="0"/>
              <a:t>İş kazalarının “Bilimsel” analizi.</a:t>
            </a:r>
          </a:p>
          <a:p>
            <a:pPr fontAlgn="auto">
              <a:spcAft>
                <a:spcPts val="0"/>
              </a:spcAft>
              <a:buFont typeface="Arial" pitchFamily="34" charset="0"/>
              <a:buChar char="•"/>
              <a:defRPr/>
            </a:pPr>
            <a:r>
              <a:rPr lang="tr-TR" dirty="0" smtClean="0"/>
              <a:t>İşçilerin kişisel koruyucu donanımları uygun şekilde kullanmaları için her türlü önlemin alınması, teknik gelişimlere uyum sağlanması, toplu ve kişisel korunma önlemlerine öncelik verilmesi, işçilere uygun talimatların verilmesi, işçilerin bilgilendirilmesi ve görüşlerinin alınması işverenin sorumluluğudur.</a:t>
            </a:r>
          </a:p>
          <a:p>
            <a:pPr fontAlgn="auto">
              <a:spcAft>
                <a:spcPts val="0"/>
              </a:spcAft>
              <a:buFont typeface="Arial" pitchFamily="34" charset="0"/>
              <a:buChar char="•"/>
              <a:defRPr/>
            </a:pPr>
            <a:r>
              <a:rPr lang="tr-TR" dirty="0" smtClean="0"/>
              <a:t>İşveren veya temsilcileri, iş sağlığı faaliyetlerini sadece yasal yükümlülükten kurtulmak için yaptıklarında iş sağlığı ve güvenliği konusunda başarı sağlanamayacaktır. İş sağlığı ve güvenliği konusunda yapılan çalışmaların kalite için birer yatırım olduğu unutulmamalıdır.</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04813"/>
            <a:ext cx="8229600" cy="1143000"/>
          </a:xfrm>
        </p:spPr>
        <p:txBody>
          <a:bodyPr rtlCol="0">
            <a:normAutofit fontScale="90000"/>
          </a:bodyPr>
          <a:lstStyle/>
          <a:p>
            <a:pPr fontAlgn="auto">
              <a:spcAft>
                <a:spcPts val="0"/>
              </a:spcAft>
              <a:defRPr/>
            </a:pPr>
            <a:r>
              <a:rPr lang="tr-TR" b="1" dirty="0" smtClean="0"/>
              <a:t>Çalışanlar/Sendikaların rolü</a:t>
            </a:r>
            <a:r>
              <a:rPr lang="tr-TR" dirty="0" smtClean="0"/>
              <a:t/>
            </a:r>
            <a:br>
              <a:rPr lang="tr-TR" dirty="0" smtClean="0"/>
            </a:br>
            <a:endParaRPr lang="tr-TR" dirty="0"/>
          </a:p>
        </p:txBody>
      </p:sp>
      <p:sp>
        <p:nvSpPr>
          <p:cNvPr id="3" name="İçerik Yer Tutucusu 2"/>
          <p:cNvSpPr>
            <a:spLocks noGrp="1"/>
          </p:cNvSpPr>
          <p:nvPr>
            <p:ph idx="1"/>
          </p:nvPr>
        </p:nvSpPr>
        <p:spPr>
          <a:xfrm>
            <a:off x="468313" y="1844675"/>
            <a:ext cx="8229600" cy="4525963"/>
          </a:xfrm>
        </p:spPr>
        <p:txBody>
          <a:bodyPr rtlCol="0">
            <a:normAutofit fontScale="77500" lnSpcReduction="20000"/>
          </a:bodyPr>
          <a:lstStyle/>
          <a:p>
            <a:pPr fontAlgn="auto">
              <a:spcAft>
                <a:spcPts val="0"/>
              </a:spcAft>
              <a:buFont typeface="Arial" pitchFamily="34" charset="0"/>
              <a:buChar char="•"/>
              <a:defRPr/>
            </a:pPr>
            <a:r>
              <a:rPr lang="tr-TR" dirty="0" smtClean="0"/>
              <a:t>Yasa ve yönetmeliklerde belirlenen, çalışanların sorumlulukları; “işveren tarafından alınan her türlü tedbire riayet etmek ve talimatlara uymaktır” şeklinde belirtilmektedir. </a:t>
            </a:r>
          </a:p>
          <a:p>
            <a:pPr fontAlgn="auto">
              <a:spcAft>
                <a:spcPts val="0"/>
              </a:spcAft>
              <a:buFont typeface="Arial" pitchFamily="34" charset="0"/>
              <a:buChar char="•"/>
              <a:defRPr/>
            </a:pPr>
            <a:r>
              <a:rPr lang="tr-TR" dirty="0" smtClean="0"/>
              <a:t>Bu kapsamda çalışanların; makine, cihaz ve ekipmanları doğru şekilde kullanmaları, </a:t>
            </a:r>
          </a:p>
          <a:p>
            <a:pPr fontAlgn="auto">
              <a:spcAft>
                <a:spcPts val="0"/>
              </a:spcAft>
              <a:buFont typeface="Arial" pitchFamily="34" charset="0"/>
              <a:buChar char="•"/>
              <a:defRPr/>
            </a:pPr>
            <a:r>
              <a:rPr lang="tr-TR" dirty="0" smtClean="0"/>
              <a:t>işyerinde iş sağlığı ve güvenliği ile ilgili her türlü olumsuz durumu işverene bildirmeleri, işveren, sağlık ve güvenlik işçi temsilcisi ve diğer çalışanlarla iş sağlığı ve güvenliği konusunda işbirliği yapmaları ve güvensiz durumlardan kaçınmaları, sağlıklı ve güvenli bir çalışma ortamının tesisi için, işyerinde düzenlenecek iş sağlığı ve güvenliği eğitimlerine katılmaları uygundur.</a:t>
            </a:r>
          </a:p>
          <a:p>
            <a:pPr fontAlgn="auto">
              <a:spcAft>
                <a:spcPts val="0"/>
              </a:spcAft>
              <a:buFont typeface="Arial" pitchFamily="34" charset="0"/>
              <a:buChar char="•"/>
              <a:defRPr/>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76250"/>
            <a:ext cx="8229600" cy="1143000"/>
          </a:xfrm>
        </p:spPr>
        <p:txBody>
          <a:bodyPr rtlCol="0">
            <a:normAutofit fontScale="90000"/>
          </a:bodyPr>
          <a:lstStyle/>
          <a:p>
            <a:pPr fontAlgn="auto">
              <a:spcAft>
                <a:spcPts val="0"/>
              </a:spcAft>
              <a:defRPr/>
            </a:pPr>
            <a:r>
              <a:rPr lang="tr-TR" b="1" dirty="0" smtClean="0"/>
              <a:t>Çalışanlar/Sendikaların rolü</a:t>
            </a:r>
            <a:r>
              <a:rPr lang="tr-TR" dirty="0" smtClean="0"/>
              <a:t/>
            </a:r>
            <a:br>
              <a:rPr lang="tr-TR" dirty="0" smtClean="0"/>
            </a:br>
            <a:endParaRPr lang="tr-TR" dirty="0"/>
          </a:p>
        </p:txBody>
      </p:sp>
      <p:sp>
        <p:nvSpPr>
          <p:cNvPr id="3" name="İçerik Yer Tutucusu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endParaRPr lang="tr-TR" dirty="0"/>
          </a:p>
          <a:p>
            <a:pPr fontAlgn="auto">
              <a:spcAft>
                <a:spcPts val="0"/>
              </a:spcAft>
              <a:buFont typeface="Arial" pitchFamily="34" charset="0"/>
              <a:buChar char="•"/>
              <a:defRPr/>
            </a:pPr>
            <a:r>
              <a:rPr lang="tr-TR" dirty="0" smtClean="0"/>
              <a:t>İşyeri</a:t>
            </a:r>
            <a:r>
              <a:rPr lang="tr-TR" dirty="0"/>
              <a:t>, iş kolu ve üretim süreci ile ilgili bilgi sahibi olunması</a:t>
            </a:r>
          </a:p>
          <a:p>
            <a:pPr fontAlgn="auto">
              <a:spcAft>
                <a:spcPts val="0"/>
              </a:spcAft>
              <a:buFont typeface="Arial" pitchFamily="34" charset="0"/>
              <a:buChar char="•"/>
              <a:defRPr/>
            </a:pPr>
            <a:r>
              <a:rPr lang="tr-TR" dirty="0" smtClean="0"/>
              <a:t>Risk </a:t>
            </a:r>
            <a:r>
              <a:rPr lang="tr-TR" dirty="0"/>
              <a:t>değerlendirmesi ve risk yönetimi süreçlerine katılım,</a:t>
            </a:r>
          </a:p>
          <a:p>
            <a:pPr fontAlgn="auto">
              <a:spcAft>
                <a:spcPts val="0"/>
              </a:spcAft>
              <a:buFont typeface="Arial" pitchFamily="34" charset="0"/>
              <a:buChar char="•"/>
              <a:defRPr/>
            </a:pPr>
            <a:r>
              <a:rPr lang="tr-TR" dirty="0" smtClean="0"/>
              <a:t>İş </a:t>
            </a:r>
            <a:r>
              <a:rPr lang="tr-TR" dirty="0"/>
              <a:t>kazalarının “Bilimsel” analizi</a:t>
            </a:r>
          </a:p>
          <a:p>
            <a:pPr fontAlgn="auto">
              <a:spcAft>
                <a:spcPts val="0"/>
              </a:spcAft>
              <a:buFont typeface="Arial" pitchFamily="34" charset="0"/>
              <a:buChar char="•"/>
              <a:defRPr/>
            </a:pPr>
            <a:r>
              <a:rPr lang="tr-TR" dirty="0" smtClean="0"/>
              <a:t>İş </a:t>
            </a:r>
            <a:r>
              <a:rPr lang="tr-TR" dirty="0"/>
              <a:t>güvenliğinin yaşamın önceliği biçimine getirilmesine yönelik etkinlikler </a:t>
            </a:r>
          </a:p>
          <a:p>
            <a:pPr fontAlgn="auto">
              <a:spcAft>
                <a:spcPts val="0"/>
              </a:spcAft>
              <a:buFont typeface="Arial" pitchFamily="34" charset="0"/>
              <a:buChar char="•"/>
              <a:defRPr/>
            </a:pPr>
            <a:r>
              <a:rPr lang="tr-TR" dirty="0" smtClean="0"/>
              <a:t>Kişisel </a:t>
            </a:r>
            <a:r>
              <a:rPr lang="tr-TR" dirty="0"/>
              <a:t>koruyucu ekipmanın kuralına uygun biçimde kullanılması </a:t>
            </a:r>
          </a:p>
          <a:p>
            <a:pPr fontAlgn="auto">
              <a:spcAft>
                <a:spcPts val="0"/>
              </a:spcAft>
              <a:buFont typeface="Arial" pitchFamily="34" charset="0"/>
              <a:buChar char="•"/>
              <a:defRPr/>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900"/>
          </a:xfrm>
        </p:spPr>
        <p:txBody>
          <a:bodyPr rtlCol="0">
            <a:normAutofit fontScale="90000"/>
          </a:bodyPr>
          <a:lstStyle/>
          <a:p>
            <a:pPr fontAlgn="auto">
              <a:spcAft>
                <a:spcPts val="0"/>
              </a:spcAft>
              <a:defRPr/>
            </a:pPr>
            <a:r>
              <a:rPr lang="tr-TR" b="1" dirty="0" smtClean="0"/>
              <a:t/>
            </a:r>
            <a:br>
              <a:rPr lang="tr-TR" b="1" dirty="0" smtClean="0"/>
            </a:br>
            <a:r>
              <a:rPr lang="tr-TR" b="1" dirty="0" smtClean="0"/>
              <a:t>Üniversitelerin rolü</a:t>
            </a:r>
            <a:r>
              <a:rPr lang="tr-TR" dirty="0" smtClean="0"/>
              <a:t/>
            </a:r>
            <a:br>
              <a:rPr lang="tr-TR" dirty="0" smtClean="0"/>
            </a:br>
            <a:endParaRPr lang="tr-TR" dirty="0"/>
          </a:p>
        </p:txBody>
      </p:sp>
      <p:sp>
        <p:nvSpPr>
          <p:cNvPr id="3" name="İçerik Yer Tutucusu 2"/>
          <p:cNvSpPr>
            <a:spLocks noGrp="1"/>
          </p:cNvSpPr>
          <p:nvPr>
            <p:ph idx="1"/>
          </p:nvPr>
        </p:nvSpPr>
        <p:spPr>
          <a:xfrm>
            <a:off x="468313" y="1700213"/>
            <a:ext cx="8229600" cy="4525962"/>
          </a:xfrm>
        </p:spPr>
        <p:txBody>
          <a:bodyPr rtlCol="0">
            <a:normAutofit fontScale="85000" lnSpcReduction="10000"/>
          </a:bodyPr>
          <a:lstStyle/>
          <a:p>
            <a:pPr fontAlgn="auto">
              <a:spcAft>
                <a:spcPts val="0"/>
              </a:spcAft>
              <a:buFont typeface="Arial" pitchFamily="34" charset="0"/>
              <a:buChar char="•"/>
              <a:defRPr/>
            </a:pPr>
            <a:r>
              <a:rPr lang="tr-TR" dirty="0" smtClean="0"/>
              <a:t>-</a:t>
            </a:r>
            <a:r>
              <a:rPr lang="tr-TR" dirty="0"/>
              <a:t>İSİG – Sosyal politikalara bilimsel katkı sağlamak,</a:t>
            </a:r>
          </a:p>
          <a:p>
            <a:pPr fontAlgn="auto">
              <a:spcAft>
                <a:spcPts val="0"/>
              </a:spcAft>
              <a:buFont typeface="Arial" pitchFamily="34" charset="0"/>
              <a:buChar char="•"/>
              <a:defRPr/>
            </a:pPr>
            <a:r>
              <a:rPr lang="tr-TR" dirty="0"/>
              <a:t>-Güvenilir bir kayıt sistemi kurulmasına bilimsel altyapı sağlamak,</a:t>
            </a:r>
          </a:p>
          <a:p>
            <a:pPr fontAlgn="auto">
              <a:spcAft>
                <a:spcPts val="0"/>
              </a:spcAft>
              <a:buFont typeface="Arial" pitchFamily="34" charset="0"/>
              <a:buChar char="•"/>
              <a:defRPr/>
            </a:pPr>
            <a:r>
              <a:rPr lang="tr-TR" dirty="0"/>
              <a:t>-İş kazalarının “Bilimsel” analizi</a:t>
            </a:r>
          </a:p>
          <a:p>
            <a:pPr fontAlgn="auto">
              <a:spcAft>
                <a:spcPts val="0"/>
              </a:spcAft>
              <a:buFont typeface="Arial" pitchFamily="34" charset="0"/>
              <a:buChar char="•"/>
              <a:defRPr/>
            </a:pPr>
            <a:r>
              <a:rPr lang="tr-TR" dirty="0"/>
              <a:t>-İşçi sağlığı ve iş güvenliği alanında çalışacak insan gücünün temel eğitimi,</a:t>
            </a:r>
          </a:p>
          <a:p>
            <a:pPr fontAlgn="auto">
              <a:spcAft>
                <a:spcPts val="0"/>
              </a:spcAft>
              <a:buFont typeface="Arial" pitchFamily="34" charset="0"/>
              <a:buChar char="•"/>
              <a:defRPr/>
            </a:pPr>
            <a:r>
              <a:rPr lang="tr-TR" dirty="0"/>
              <a:t>-İşçi sağlığı ve iş güvenliği alanında çalışacak insan gücünün mezuniyet sonrası sürekli eğitimine katkı,</a:t>
            </a:r>
          </a:p>
          <a:p>
            <a:pPr fontAlgn="auto">
              <a:spcAft>
                <a:spcPts val="0"/>
              </a:spcAft>
              <a:buFont typeface="Arial" pitchFamily="34" charset="0"/>
              <a:buChar char="•"/>
              <a:defRPr/>
            </a:pPr>
            <a:r>
              <a:rPr lang="tr-TR" dirty="0"/>
              <a:t>-İSİG ile ilgili araştırmalar, laboratuvarlar </a:t>
            </a:r>
            <a:r>
              <a:rPr lang="tr-TR" dirty="0" smtClean="0"/>
              <a:t>ve İSİG </a:t>
            </a:r>
            <a:r>
              <a:rPr lang="tr-TR" dirty="0"/>
              <a:t>ile ilgili akademik ortamın oluşturulmasıdır.</a:t>
            </a:r>
          </a:p>
          <a:p>
            <a:pPr fontAlgn="auto">
              <a:spcAft>
                <a:spcPts val="0"/>
              </a:spcAft>
              <a:buFont typeface="Arial" pitchFamily="34" charset="0"/>
              <a:buChar char="•"/>
              <a:defRPr/>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650" y="476250"/>
            <a:ext cx="8229600" cy="1143000"/>
          </a:xfrm>
        </p:spPr>
        <p:txBody>
          <a:bodyPr rtlCol="0">
            <a:normAutofit fontScale="90000"/>
          </a:bodyPr>
          <a:lstStyle/>
          <a:p>
            <a:pPr fontAlgn="auto">
              <a:spcAft>
                <a:spcPts val="0"/>
              </a:spcAft>
              <a:defRPr/>
            </a:pPr>
            <a:r>
              <a:rPr lang="tr-TR" b="1" dirty="0" smtClean="0"/>
              <a:t>Meslek Örgütlerinin rolü</a:t>
            </a:r>
            <a:r>
              <a:rPr lang="tr-TR" dirty="0" smtClean="0"/>
              <a:t/>
            </a:r>
            <a:br>
              <a:rPr lang="tr-TR" dirty="0" smtClean="0"/>
            </a:br>
            <a:endParaRPr lang="tr-TR" dirty="0"/>
          </a:p>
        </p:txBody>
      </p:sp>
      <p:sp>
        <p:nvSpPr>
          <p:cNvPr id="30722" name="İçerik Yer Tutucusu 2"/>
          <p:cNvSpPr>
            <a:spLocks noGrp="1"/>
          </p:cNvSpPr>
          <p:nvPr>
            <p:ph idx="1"/>
          </p:nvPr>
        </p:nvSpPr>
        <p:spPr>
          <a:xfrm>
            <a:off x="468313" y="1916113"/>
            <a:ext cx="8229600" cy="4525962"/>
          </a:xfrm>
        </p:spPr>
        <p:txBody>
          <a:bodyPr/>
          <a:lstStyle/>
          <a:p>
            <a:r>
              <a:rPr lang="tr-TR" sz="3000" smtClean="0"/>
              <a:t>İSİG – Sosyal politikalara katkı </a:t>
            </a:r>
          </a:p>
          <a:p>
            <a:r>
              <a:rPr lang="tr-TR" sz="3000" smtClean="0"/>
              <a:t>İşçi sağlığı ve iş güvenliği alanında çalışacak insan gücünün yetiştirilmesi ve istihdam edilmesi süreçlerine katkı   </a:t>
            </a:r>
          </a:p>
          <a:p>
            <a:r>
              <a:rPr lang="tr-TR" sz="3000" smtClean="0"/>
              <a:t>İşçi sağlığı ve iş güvenliği alanında çalışacak insan gücünün mezuniyet sonrası sürekli eğitiminin organizasyonu</a:t>
            </a:r>
          </a:p>
          <a:p>
            <a:r>
              <a:rPr lang="tr-TR" sz="3000" smtClean="0"/>
              <a:t>İş kazalarının “Bilimsel” analizine katkı sağlamaktır.</a:t>
            </a:r>
          </a:p>
          <a:p>
            <a:endParaRPr lang="tr-T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6013" y="260350"/>
            <a:ext cx="8229600" cy="1143000"/>
          </a:xfrm>
        </p:spPr>
        <p:txBody>
          <a:bodyPr rtlCol="0">
            <a:normAutofit fontScale="90000"/>
          </a:bodyPr>
          <a:lstStyle/>
          <a:p>
            <a:pPr fontAlgn="auto">
              <a:spcAft>
                <a:spcPts val="0"/>
              </a:spcAft>
              <a:defRPr/>
            </a:pPr>
            <a:r>
              <a:rPr lang="tr-TR" b="1" dirty="0" smtClean="0"/>
              <a:t>İş Sağlığı Güvenliğine Bütünsel Yaklaşım ve Güvenlik Kültürü</a:t>
            </a:r>
            <a:endParaRPr lang="tr-TR" dirty="0"/>
          </a:p>
        </p:txBody>
      </p:sp>
      <p:sp>
        <p:nvSpPr>
          <p:cNvPr id="3" name="İçerik Yer Tutucusu 2"/>
          <p:cNvSpPr>
            <a:spLocks noGrp="1"/>
          </p:cNvSpPr>
          <p:nvPr>
            <p:ph idx="1"/>
          </p:nvPr>
        </p:nvSpPr>
        <p:spPr>
          <a:xfrm>
            <a:off x="468313" y="1844675"/>
            <a:ext cx="8229600" cy="4565650"/>
          </a:xfrm>
        </p:spPr>
        <p:txBody>
          <a:bodyPr rtlCol="0">
            <a:normAutofit fontScale="92500"/>
          </a:bodyPr>
          <a:lstStyle/>
          <a:p>
            <a:pPr fontAlgn="auto">
              <a:spcAft>
                <a:spcPts val="0"/>
              </a:spcAft>
              <a:buFont typeface="Arial" pitchFamily="34" charset="0"/>
              <a:buChar char="•"/>
              <a:defRPr/>
            </a:pPr>
            <a:r>
              <a:rPr lang="tr-TR" dirty="0" smtClean="0"/>
              <a:t>Güvenlik, yapılan işin ve/veya çalışma şartlarının zarar ve/veya tehlike içermeme durumudur. Güvenliği sağlamanın üç ana kuralı vardır;</a:t>
            </a:r>
          </a:p>
          <a:p>
            <a:pPr fontAlgn="auto">
              <a:spcAft>
                <a:spcPts val="0"/>
              </a:spcAft>
              <a:buFont typeface="Arial" pitchFamily="34" charset="0"/>
              <a:buChar char="•"/>
              <a:defRPr/>
            </a:pPr>
            <a:r>
              <a:rPr lang="tr-TR" dirty="0" smtClean="0"/>
              <a:t>1-     Güvenliği ve sağlığı tehdit eden durumların ortadan kaldırılması,</a:t>
            </a:r>
          </a:p>
          <a:p>
            <a:pPr fontAlgn="auto">
              <a:spcAft>
                <a:spcPts val="0"/>
              </a:spcAft>
              <a:buFont typeface="Arial" pitchFamily="34" charset="0"/>
              <a:buChar char="•"/>
              <a:defRPr/>
            </a:pPr>
            <a:r>
              <a:rPr lang="tr-TR" dirty="0" smtClean="0"/>
              <a:t>2-     Güvenliği ve sağlığı tehdit eden gelişmelerin zamanında saptanması,</a:t>
            </a:r>
          </a:p>
          <a:p>
            <a:pPr fontAlgn="auto">
              <a:spcAft>
                <a:spcPts val="0"/>
              </a:spcAft>
              <a:buFont typeface="Arial" pitchFamily="34" charset="0"/>
              <a:buChar char="•"/>
              <a:defRPr/>
            </a:pPr>
            <a:r>
              <a:rPr lang="tr-TR" dirty="0" smtClean="0"/>
              <a:t>3-     Önlenemeyen durumların kötü sonuçlarının asgariye indirilmesi (riskin asgariye indirilmesi)</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Başlık 1"/>
          <p:cNvSpPr>
            <a:spLocks noGrp="1"/>
          </p:cNvSpPr>
          <p:nvPr>
            <p:ph type="title"/>
          </p:nvPr>
        </p:nvSpPr>
        <p:spPr>
          <a:xfrm>
            <a:off x="914400" y="260350"/>
            <a:ext cx="8229600" cy="1368425"/>
          </a:xfrm>
        </p:spPr>
        <p:txBody>
          <a:bodyPr/>
          <a:lstStyle/>
          <a:p>
            <a:r>
              <a:rPr lang="tr-TR" sz="3600" b="1" smtClean="0"/>
              <a:t>İŞ SAĞLIĞI ve GÜVENLİĞİNDE </a:t>
            </a:r>
            <a:br>
              <a:rPr lang="tr-TR" sz="3600" b="1" smtClean="0"/>
            </a:br>
            <a:r>
              <a:rPr lang="tr-TR" sz="3600" b="1" smtClean="0"/>
              <a:t>TEMEL İLKELER</a:t>
            </a:r>
          </a:p>
        </p:txBody>
      </p:sp>
      <p:sp>
        <p:nvSpPr>
          <p:cNvPr id="3" name="İçerik Yer Tutucusu 2"/>
          <p:cNvSpPr>
            <a:spLocks noGrp="1"/>
          </p:cNvSpPr>
          <p:nvPr>
            <p:ph idx="1"/>
          </p:nvPr>
        </p:nvSpPr>
        <p:spPr>
          <a:xfrm>
            <a:off x="539750" y="1557338"/>
            <a:ext cx="8229600" cy="5543550"/>
          </a:xfrm>
        </p:spPr>
        <p:txBody>
          <a:bodyPr rtlCol="0">
            <a:normAutofit/>
          </a:bodyPr>
          <a:lstStyle/>
          <a:p>
            <a:pPr marL="0" indent="0" fontAlgn="auto">
              <a:spcAft>
                <a:spcPts val="0"/>
              </a:spcAft>
              <a:buFont typeface="Arial" pitchFamily="34" charset="0"/>
              <a:buNone/>
              <a:defRPr/>
            </a:pPr>
            <a:r>
              <a:rPr lang="tr-TR" sz="3000" dirty="0"/>
              <a:t>1-     Bütün çalışanların hakları vardır</a:t>
            </a:r>
          </a:p>
          <a:p>
            <a:pPr marL="0" indent="0" fontAlgn="auto">
              <a:spcAft>
                <a:spcPts val="0"/>
              </a:spcAft>
              <a:buFont typeface="Arial" pitchFamily="34" charset="0"/>
              <a:buNone/>
              <a:defRPr/>
            </a:pPr>
            <a:r>
              <a:rPr lang="tr-TR" sz="3000" dirty="0"/>
              <a:t>2-     İş sağlığı ve güvenliği alanında politikalar oluşturulmalıdır.</a:t>
            </a:r>
          </a:p>
          <a:p>
            <a:pPr marL="0" indent="0" fontAlgn="auto">
              <a:spcAft>
                <a:spcPts val="0"/>
              </a:spcAft>
              <a:buFont typeface="Arial" pitchFamily="34" charset="0"/>
              <a:buNone/>
              <a:defRPr/>
            </a:pPr>
            <a:r>
              <a:rPr lang="tr-TR" sz="3000" dirty="0"/>
              <a:t>3-     Sosyal taraflar (işveren ve işçiler) ve diğer ilgili taraflarla görüş alışverişinde bulunulmalıdır.</a:t>
            </a:r>
          </a:p>
          <a:p>
            <a:pPr marL="0" indent="0" fontAlgn="auto">
              <a:spcAft>
                <a:spcPts val="0"/>
              </a:spcAft>
              <a:buFont typeface="Arial" pitchFamily="34" charset="0"/>
              <a:buNone/>
              <a:defRPr/>
            </a:pPr>
            <a:r>
              <a:rPr lang="tr-TR" sz="3000" dirty="0"/>
              <a:t>4-     Önleme ve koruma, iş sağlığı ve güvenliği program ve politikalarının amacı olmalıdır.</a:t>
            </a:r>
          </a:p>
          <a:p>
            <a:pPr marL="0" indent="0" fontAlgn="auto">
              <a:spcAft>
                <a:spcPts val="0"/>
              </a:spcAft>
              <a:buFont typeface="Arial" pitchFamily="34" charset="0"/>
              <a:buNone/>
              <a:defRPr/>
            </a:pPr>
            <a:r>
              <a:rPr lang="tr-TR" sz="3000" dirty="0"/>
              <a:t>5-     Bu alanda etkili program ve politikalar geliştirilip uygulanması açısından bilgilendirme büyük önem taşımaktadır.</a:t>
            </a:r>
          </a:p>
          <a:p>
            <a:pPr fontAlgn="auto">
              <a:spcAft>
                <a:spcPts val="0"/>
              </a:spcAft>
              <a:buFont typeface="Arial" pitchFamily="34" charset="0"/>
              <a:buChar char="•"/>
              <a:defRPr/>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Başlık 1"/>
          <p:cNvSpPr>
            <a:spLocks noGrp="1"/>
          </p:cNvSpPr>
          <p:nvPr>
            <p:ph type="title"/>
          </p:nvPr>
        </p:nvSpPr>
        <p:spPr>
          <a:xfrm>
            <a:off x="611188" y="188913"/>
            <a:ext cx="8229600" cy="1209675"/>
          </a:xfrm>
        </p:spPr>
        <p:txBody>
          <a:bodyPr/>
          <a:lstStyle/>
          <a:p>
            <a:r>
              <a:rPr lang="tr-TR" sz="3200" b="1" smtClean="0"/>
              <a:t>İŞ SAĞLIĞI ve GÜVENLİĞİNDE</a:t>
            </a:r>
            <a:br>
              <a:rPr lang="tr-TR" sz="3200" b="1" smtClean="0"/>
            </a:br>
            <a:r>
              <a:rPr lang="tr-TR" sz="3200" b="1" smtClean="0"/>
              <a:t> TEMEL İLKELER</a:t>
            </a:r>
            <a:endParaRPr lang="tr-TR" sz="3200" smtClean="0"/>
          </a:p>
        </p:txBody>
      </p:sp>
      <p:sp>
        <p:nvSpPr>
          <p:cNvPr id="3" name="İçerik Yer Tutucusu 2"/>
          <p:cNvSpPr>
            <a:spLocks noGrp="1"/>
          </p:cNvSpPr>
          <p:nvPr>
            <p:ph idx="1"/>
          </p:nvPr>
        </p:nvSpPr>
        <p:spPr>
          <a:xfrm>
            <a:off x="395288" y="1528763"/>
            <a:ext cx="8229600" cy="5329237"/>
          </a:xfrm>
        </p:spPr>
        <p:txBody>
          <a:bodyPr rtlCol="0">
            <a:normAutofit fontScale="85000" lnSpcReduction="10000"/>
          </a:bodyPr>
          <a:lstStyle/>
          <a:p>
            <a:pPr fontAlgn="auto">
              <a:spcAft>
                <a:spcPts val="0"/>
              </a:spcAft>
              <a:buFont typeface="Arial" pitchFamily="34" charset="0"/>
              <a:buChar char="•"/>
              <a:defRPr/>
            </a:pPr>
            <a:r>
              <a:rPr lang="tr-TR" dirty="0" smtClean="0"/>
              <a:t>6-     Sağlığın geliştirilmesi iş sağlığı uygulamalarının en temel yaklaşımıdır.</a:t>
            </a:r>
          </a:p>
          <a:p>
            <a:pPr fontAlgn="auto">
              <a:spcAft>
                <a:spcPts val="0"/>
              </a:spcAft>
              <a:buFont typeface="Arial" pitchFamily="34" charset="0"/>
              <a:buChar char="•"/>
              <a:defRPr/>
            </a:pPr>
            <a:r>
              <a:rPr lang="tr-TR" dirty="0" smtClean="0"/>
              <a:t>7-     Bütün çalışanları kapsayacak iş sağlığı ve güvenliği hizmetleri oluşturulmalıdır.</a:t>
            </a:r>
          </a:p>
          <a:p>
            <a:pPr fontAlgn="auto">
              <a:spcAft>
                <a:spcPts val="0"/>
              </a:spcAft>
              <a:buFont typeface="Arial" pitchFamily="34" charset="0"/>
              <a:buChar char="•"/>
              <a:defRPr/>
            </a:pPr>
            <a:r>
              <a:rPr lang="tr-TR" dirty="0" smtClean="0"/>
              <a:t>8-     İş kazalarına maruz kalan, yaralanan ve mesleki hastalıklara yakalanan çalışanların tazminat alma, rehabilitasyon ve tedavi hizmetlerinden yararlanma imkanları olmalıdır.</a:t>
            </a:r>
          </a:p>
          <a:p>
            <a:pPr fontAlgn="auto">
              <a:spcAft>
                <a:spcPts val="0"/>
              </a:spcAft>
              <a:buFont typeface="Arial" pitchFamily="34" charset="0"/>
              <a:buChar char="•"/>
              <a:defRPr/>
            </a:pPr>
            <a:r>
              <a:rPr lang="tr-TR" dirty="0" smtClean="0"/>
              <a:t>9-     Eğitim, güvenli ve sağlıklı çalışma ortamları açısından yaşamsal önemdedir.</a:t>
            </a:r>
          </a:p>
          <a:p>
            <a:pPr fontAlgn="auto">
              <a:spcAft>
                <a:spcPts val="0"/>
              </a:spcAft>
              <a:buFont typeface="Arial" pitchFamily="34" charset="0"/>
              <a:buChar char="•"/>
              <a:defRPr/>
            </a:pPr>
            <a:r>
              <a:rPr lang="tr-TR" dirty="0" smtClean="0"/>
              <a:t>10- İşçiler, işverenler ve yetkililer belirli sorumluluklara, görevlere ve yükümlülüklere sahiptirler.</a:t>
            </a:r>
          </a:p>
          <a:p>
            <a:pPr fontAlgn="auto">
              <a:spcAft>
                <a:spcPts val="0"/>
              </a:spcAft>
              <a:buFont typeface="Arial" pitchFamily="34" charset="0"/>
              <a:buChar char="•"/>
              <a:defRPr/>
            </a:pPr>
            <a:r>
              <a:rPr lang="tr-TR" dirty="0" smtClean="0"/>
              <a:t>11- Politikalar fiilen uygulanmalıdır.</a:t>
            </a:r>
          </a:p>
          <a:p>
            <a:pPr fontAlgn="auto">
              <a:spcAft>
                <a:spcPts val="0"/>
              </a:spcAft>
              <a:buFont typeface="Arial" pitchFamily="34" charset="0"/>
              <a:buChar char="•"/>
              <a:defRPr/>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8888" y="115888"/>
            <a:ext cx="8229600" cy="1081087"/>
          </a:xfrm>
        </p:spPr>
        <p:txBody>
          <a:bodyPr rtlCol="0">
            <a:normAutofit fontScale="90000"/>
          </a:bodyPr>
          <a:lstStyle/>
          <a:p>
            <a:pPr fontAlgn="auto">
              <a:spcAft>
                <a:spcPts val="0"/>
              </a:spcAft>
              <a:defRPr/>
            </a:pPr>
            <a:r>
              <a:rPr lang="tr-TR" dirty="0" smtClean="0"/>
              <a:t/>
            </a:r>
            <a:br>
              <a:rPr lang="tr-TR" dirty="0" smtClean="0"/>
            </a:br>
            <a:r>
              <a:rPr lang="tr-TR" dirty="0" smtClean="0"/>
              <a:t>İŞ SAĞLIĞININ BAŞLICA AMAÇLARI</a:t>
            </a:r>
            <a:br>
              <a:rPr lang="tr-TR" dirty="0" smtClean="0"/>
            </a:br>
            <a:endParaRPr lang="tr-TR" dirty="0"/>
          </a:p>
        </p:txBody>
      </p:sp>
      <p:sp>
        <p:nvSpPr>
          <p:cNvPr id="3" name="İçerik Yer Tutucusu 2"/>
          <p:cNvSpPr>
            <a:spLocks noGrp="1"/>
          </p:cNvSpPr>
          <p:nvPr>
            <p:ph idx="1"/>
          </p:nvPr>
        </p:nvSpPr>
        <p:spPr>
          <a:xfrm>
            <a:off x="539750" y="1700213"/>
            <a:ext cx="8229600" cy="4968875"/>
          </a:xfrm>
        </p:spPr>
        <p:txBody>
          <a:bodyPr rtlCol="0">
            <a:normAutofit/>
          </a:bodyPr>
          <a:lstStyle/>
          <a:p>
            <a:pPr marL="0" indent="0" fontAlgn="auto">
              <a:spcAft>
                <a:spcPts val="0"/>
              </a:spcAft>
              <a:buFont typeface="Arial" pitchFamily="34" charset="0"/>
              <a:buNone/>
              <a:defRPr/>
            </a:pPr>
            <a:r>
              <a:rPr lang="tr-TR" sz="3000" dirty="0" smtClean="0"/>
              <a:t>1-</a:t>
            </a:r>
            <a:r>
              <a:rPr lang="tr-TR" sz="3000" dirty="0"/>
              <a:t>     Çalışanların sağlığının ve çalışma kapasitelerinin korunması ve geliştirilmesi,</a:t>
            </a:r>
          </a:p>
          <a:p>
            <a:pPr marL="0" indent="0" fontAlgn="auto">
              <a:spcAft>
                <a:spcPts val="0"/>
              </a:spcAft>
              <a:buFont typeface="Arial" pitchFamily="34" charset="0"/>
              <a:buNone/>
              <a:defRPr/>
            </a:pPr>
            <a:r>
              <a:rPr lang="tr-TR" sz="3000" dirty="0"/>
              <a:t>2-     Çalışma ortamının ve çalışmanın sağlık ve güvenlik açısından elverişli duruma getirilmesi,</a:t>
            </a:r>
          </a:p>
          <a:p>
            <a:pPr marL="0" indent="0" fontAlgn="auto">
              <a:spcAft>
                <a:spcPts val="0"/>
              </a:spcAft>
              <a:buFont typeface="Arial" pitchFamily="34" charset="0"/>
              <a:buNone/>
              <a:defRPr/>
            </a:pPr>
            <a:r>
              <a:rPr lang="tr-TR" sz="3000" dirty="0"/>
              <a:t>3-     İş örgütlenmelerinin ve çalışma kültürlerinin çalışma yaşamında sağlığı ve güvenliği destekleyici yönde geliştirilmesi, böylece girişimlerin verimliliklerine de olumlu katkıda bulunacak olumlu bir sosyal ortamın ve düzgün bir işleyişin sağlanması.</a:t>
            </a:r>
          </a:p>
          <a:p>
            <a:pPr fontAlgn="auto">
              <a:spcAft>
                <a:spcPts val="0"/>
              </a:spcAft>
              <a:buFont typeface="Arial" pitchFamily="34" charset="0"/>
              <a:buChar char="•"/>
              <a:defRPr/>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8888" y="115888"/>
            <a:ext cx="8229600" cy="1557337"/>
          </a:xfrm>
        </p:spPr>
        <p:txBody>
          <a:bodyPr rtlCol="0">
            <a:normAutofit fontScale="90000"/>
          </a:bodyPr>
          <a:lstStyle/>
          <a:p>
            <a:pPr fontAlgn="auto">
              <a:spcAft>
                <a:spcPts val="0"/>
              </a:spcAft>
              <a:defRPr/>
            </a:pPr>
            <a:r>
              <a:rPr lang="tr-TR" dirty="0" smtClean="0"/>
              <a:t/>
            </a:r>
            <a:br>
              <a:rPr lang="tr-TR" dirty="0" smtClean="0"/>
            </a:br>
            <a:r>
              <a:rPr lang="tr-TR" sz="4200" dirty="0" smtClean="0"/>
              <a:t>İŞ SAĞLIĞI VE GÜVENLİĞİ STRATEJİLERİNİN BENİMSENMESİNDE</a:t>
            </a:r>
            <a:r>
              <a:rPr lang="tr-TR" dirty="0" smtClean="0"/>
              <a:t/>
            </a:r>
            <a:br>
              <a:rPr lang="tr-TR" dirty="0" smtClean="0"/>
            </a:br>
            <a:endParaRPr lang="tr-TR" dirty="0"/>
          </a:p>
        </p:txBody>
      </p:sp>
      <p:sp>
        <p:nvSpPr>
          <p:cNvPr id="3" name="İçerik Yer Tutucusu 2"/>
          <p:cNvSpPr>
            <a:spLocks noGrp="1"/>
          </p:cNvSpPr>
          <p:nvPr>
            <p:ph idx="1"/>
          </p:nvPr>
        </p:nvSpPr>
        <p:spPr>
          <a:xfrm>
            <a:off x="468313" y="1844675"/>
            <a:ext cx="8229600" cy="4752975"/>
          </a:xfrm>
        </p:spPr>
        <p:txBody>
          <a:bodyPr rtlCol="0">
            <a:normAutofit/>
          </a:bodyPr>
          <a:lstStyle/>
          <a:p>
            <a:pPr marL="0" indent="0" fontAlgn="auto">
              <a:spcAft>
                <a:spcPts val="0"/>
              </a:spcAft>
              <a:buFont typeface="Arial" pitchFamily="34" charset="0"/>
              <a:buNone/>
              <a:defRPr/>
            </a:pPr>
            <a:r>
              <a:rPr lang="tr-TR" dirty="0" smtClean="0"/>
              <a:t>-</a:t>
            </a:r>
            <a:r>
              <a:rPr lang="tr-TR" dirty="0"/>
              <a:t>        </a:t>
            </a:r>
            <a:r>
              <a:rPr lang="tr-TR" sz="3000" dirty="0" smtClean="0"/>
              <a:t> İSG </a:t>
            </a:r>
            <a:r>
              <a:rPr lang="tr-TR" sz="3000" dirty="0" err="1" smtClean="0"/>
              <a:t>farkındalığının</a:t>
            </a:r>
            <a:r>
              <a:rPr lang="tr-TR" sz="3000" dirty="0" smtClean="0"/>
              <a:t> arttırılması ve güvenlik kültürünün yaygınlaştırılması,</a:t>
            </a:r>
          </a:p>
          <a:p>
            <a:pPr marL="0" indent="0" fontAlgn="auto">
              <a:spcAft>
                <a:spcPts val="0"/>
              </a:spcAft>
              <a:buFont typeface="Arial" pitchFamily="34" charset="0"/>
              <a:buNone/>
              <a:defRPr/>
            </a:pPr>
            <a:r>
              <a:rPr lang="tr-TR" sz="3000" dirty="0" smtClean="0"/>
              <a:t>-         Etkin bir ulusal İSG sisteminin kurulması,</a:t>
            </a:r>
          </a:p>
          <a:p>
            <a:pPr marL="0" indent="0" fontAlgn="auto">
              <a:spcAft>
                <a:spcPts val="0"/>
              </a:spcAft>
              <a:buFont typeface="Arial" pitchFamily="34" charset="0"/>
              <a:buNone/>
              <a:defRPr/>
            </a:pPr>
            <a:r>
              <a:rPr lang="tr-TR" sz="3000" dirty="0" smtClean="0"/>
              <a:t>-         Üst düzey politik katılım ve destek sağlanması,</a:t>
            </a:r>
          </a:p>
          <a:p>
            <a:pPr marL="0" indent="0" fontAlgn="auto">
              <a:spcAft>
                <a:spcPts val="0"/>
              </a:spcAft>
              <a:buFont typeface="Arial" pitchFamily="34" charset="0"/>
              <a:buNone/>
              <a:defRPr/>
            </a:pPr>
            <a:r>
              <a:rPr lang="tr-TR" sz="3000" dirty="0" smtClean="0"/>
              <a:t>-         Uluslar arası, ulusal ve işletme düzeyinde İSG ne öncelik verilmesi,</a:t>
            </a:r>
          </a:p>
          <a:p>
            <a:pPr marL="0" indent="0" fontAlgn="auto">
              <a:spcAft>
                <a:spcPts val="0"/>
              </a:spcAft>
              <a:buFont typeface="Arial" pitchFamily="34" charset="0"/>
              <a:buNone/>
              <a:defRPr/>
            </a:pPr>
            <a:r>
              <a:rPr lang="tr-TR" sz="3000" dirty="0" smtClean="0"/>
              <a:t>-         Ortaklaşa sürdürülecek bir İSG çabasına odaklanmak en önemli faktörlerdir.</a:t>
            </a:r>
          </a:p>
          <a:p>
            <a:pPr fontAlgn="auto">
              <a:spcAft>
                <a:spcPts val="0"/>
              </a:spcAft>
              <a:buFont typeface="Arial" pitchFamily="34" charset="0"/>
              <a:buChar char="•"/>
              <a:defRPr/>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Başlık 1"/>
          <p:cNvSpPr>
            <a:spLocks noGrp="1"/>
          </p:cNvSpPr>
          <p:nvPr>
            <p:ph type="title"/>
          </p:nvPr>
        </p:nvSpPr>
        <p:spPr>
          <a:xfrm>
            <a:off x="1258888" y="260350"/>
            <a:ext cx="8229600" cy="1368425"/>
          </a:xfrm>
        </p:spPr>
        <p:txBody>
          <a:bodyPr/>
          <a:lstStyle/>
          <a:p>
            <a:r>
              <a:rPr lang="tr-TR" sz="3600" smtClean="0"/>
              <a:t>ILO (Uluslar arası Çalışma Örgütü) ’NUN </a:t>
            </a:r>
            <a:br>
              <a:rPr lang="tr-TR" sz="3600" smtClean="0"/>
            </a:br>
            <a:r>
              <a:rPr lang="tr-TR" sz="3600" smtClean="0"/>
              <a:t>7 TEMEL GÜVENLİK BOYUTU</a:t>
            </a:r>
          </a:p>
        </p:txBody>
      </p:sp>
      <p:sp>
        <p:nvSpPr>
          <p:cNvPr id="3" name="İçerik Yer Tutucusu 2"/>
          <p:cNvSpPr>
            <a:spLocks noGrp="1"/>
          </p:cNvSpPr>
          <p:nvPr>
            <p:ph idx="1"/>
          </p:nvPr>
        </p:nvSpPr>
        <p:spPr>
          <a:xfrm>
            <a:off x="468313" y="1916113"/>
            <a:ext cx="8229600" cy="4321175"/>
          </a:xfrm>
        </p:spPr>
        <p:txBody>
          <a:bodyPr rtlCol="0">
            <a:normAutofit fontScale="85000" lnSpcReduction="20000"/>
          </a:bodyPr>
          <a:lstStyle/>
          <a:p>
            <a:pPr marL="0" indent="0" fontAlgn="auto">
              <a:spcAft>
                <a:spcPts val="0"/>
              </a:spcAft>
              <a:buFont typeface="Arial" pitchFamily="34" charset="0"/>
              <a:buNone/>
              <a:defRPr/>
            </a:pPr>
            <a:r>
              <a:rPr lang="tr-TR" sz="3500" dirty="0" smtClean="0"/>
              <a:t>1- </a:t>
            </a:r>
            <a:r>
              <a:rPr lang="tr-TR" sz="3500" b="1" dirty="0" smtClean="0"/>
              <a:t>İş </a:t>
            </a:r>
            <a:r>
              <a:rPr lang="tr-TR" sz="3500" b="1" dirty="0"/>
              <a:t>piyasası güvencesi:</a:t>
            </a:r>
            <a:r>
              <a:rPr lang="tr-TR" sz="3500" dirty="0"/>
              <a:t> Devlet güvencesinde, tam istihdam yoluyla uygun istihdam olanakları</a:t>
            </a:r>
          </a:p>
          <a:p>
            <a:pPr marL="0" indent="0" fontAlgn="auto">
              <a:spcAft>
                <a:spcPts val="0"/>
              </a:spcAft>
              <a:buFont typeface="Arial" pitchFamily="34" charset="0"/>
              <a:buNone/>
              <a:defRPr/>
            </a:pPr>
            <a:r>
              <a:rPr lang="tr-TR" sz="3500" b="1" dirty="0" smtClean="0"/>
              <a:t>2- İstihdam </a:t>
            </a:r>
            <a:r>
              <a:rPr lang="tr-TR" sz="3500" b="1" dirty="0"/>
              <a:t>güvencesi: </a:t>
            </a:r>
            <a:r>
              <a:rPr lang="tr-TR" sz="3500" dirty="0"/>
              <a:t>Keyfi işten çıkarmaya karşı koruma, işe alma ve işten çıkarma ile ilgili düzenlemeler, mali yükün işverence karşılanması</a:t>
            </a:r>
          </a:p>
          <a:p>
            <a:pPr marL="0" indent="0" fontAlgn="auto">
              <a:spcAft>
                <a:spcPts val="0"/>
              </a:spcAft>
              <a:buFont typeface="Arial" pitchFamily="34" charset="0"/>
              <a:buNone/>
              <a:defRPr/>
            </a:pPr>
            <a:r>
              <a:rPr lang="tr-TR" sz="3500" b="1" dirty="0" smtClean="0"/>
              <a:t>3- İş </a:t>
            </a:r>
            <a:r>
              <a:rPr lang="tr-TR" sz="3500" b="1" dirty="0"/>
              <a:t>güvencesi: </a:t>
            </a:r>
            <a:r>
              <a:rPr lang="tr-TR" sz="3500" dirty="0"/>
              <a:t>Kişinin mesleğinin, beceri alanının veya kariyerinin korunması.</a:t>
            </a:r>
          </a:p>
          <a:p>
            <a:pPr marL="0" indent="0" fontAlgn="auto">
              <a:spcAft>
                <a:spcPts val="0"/>
              </a:spcAft>
              <a:buFont typeface="Arial" pitchFamily="34" charset="0"/>
              <a:buNone/>
              <a:defRPr/>
            </a:pPr>
            <a:r>
              <a:rPr lang="tr-TR" sz="3500" b="1" dirty="0" smtClean="0"/>
              <a:t>4- Beceri </a:t>
            </a:r>
            <a:r>
              <a:rPr lang="tr-TR" sz="3500" b="1" dirty="0"/>
              <a:t>geliştirme güvencesi: </a:t>
            </a:r>
            <a:r>
              <a:rPr lang="tr-TR" sz="3500" dirty="0"/>
              <a:t>Çıraklık ve iş eğitimi yoluyla, yaygın beceri kazanma ve sürdürme olanağı.</a:t>
            </a:r>
          </a:p>
          <a:p>
            <a:pPr fontAlgn="auto">
              <a:spcAft>
                <a:spcPts val="0"/>
              </a:spcAft>
              <a:buFont typeface="Arial" pitchFamily="34" charset="0"/>
              <a:buChar char="•"/>
              <a:defRPr/>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Başlık 1"/>
          <p:cNvSpPr>
            <a:spLocks noGrp="1"/>
          </p:cNvSpPr>
          <p:nvPr>
            <p:ph type="title"/>
          </p:nvPr>
        </p:nvSpPr>
        <p:spPr>
          <a:xfrm>
            <a:off x="1187450" y="260350"/>
            <a:ext cx="8291513" cy="1282700"/>
          </a:xfrm>
        </p:spPr>
        <p:txBody>
          <a:bodyPr/>
          <a:lstStyle/>
          <a:p>
            <a:r>
              <a:rPr lang="tr-TR" sz="3600" smtClean="0"/>
              <a:t>ILO (Uluslar arası Çalışma Örgütü) ’NUN </a:t>
            </a:r>
            <a:br>
              <a:rPr lang="tr-TR" sz="3600" smtClean="0"/>
            </a:br>
            <a:r>
              <a:rPr lang="tr-TR" sz="3600" smtClean="0"/>
              <a:t>7 TEMEL GÜVENLİK BOYUTU</a:t>
            </a:r>
          </a:p>
        </p:txBody>
      </p:sp>
      <p:sp>
        <p:nvSpPr>
          <p:cNvPr id="3" name="İçerik Yer Tutucusu 2"/>
          <p:cNvSpPr>
            <a:spLocks noGrp="1"/>
          </p:cNvSpPr>
          <p:nvPr>
            <p:ph idx="1"/>
          </p:nvPr>
        </p:nvSpPr>
        <p:spPr>
          <a:xfrm>
            <a:off x="468313" y="1773238"/>
            <a:ext cx="8229600" cy="4525962"/>
          </a:xfrm>
        </p:spPr>
        <p:txBody>
          <a:bodyPr rtlCol="0">
            <a:normAutofit fontScale="85000" lnSpcReduction="10000"/>
          </a:bodyPr>
          <a:lstStyle/>
          <a:p>
            <a:pPr marL="0" indent="0" fontAlgn="auto">
              <a:spcAft>
                <a:spcPts val="0"/>
              </a:spcAft>
              <a:buFont typeface="Arial" pitchFamily="34" charset="0"/>
              <a:buNone/>
              <a:defRPr/>
            </a:pPr>
            <a:r>
              <a:rPr lang="tr-TR" b="1" dirty="0" smtClean="0"/>
              <a:t>5- Çalışma </a:t>
            </a:r>
            <a:r>
              <a:rPr lang="tr-TR" b="1" dirty="0"/>
              <a:t>güvenliği: </a:t>
            </a:r>
            <a:r>
              <a:rPr lang="tr-TR" dirty="0"/>
              <a:t>Tüm işçiler için işyerinde sağlık ve güvenlik düzenlemeleri, çalışma saatlerinin sınırlandırılması, uygun olmayan saatlerde çalışma ve gece işinin kısıtlanması yoluyla kaza ve hastalıklardan korunma.</a:t>
            </a:r>
          </a:p>
          <a:p>
            <a:pPr marL="0" indent="0" fontAlgn="auto">
              <a:spcAft>
                <a:spcPts val="0"/>
              </a:spcAft>
              <a:buFont typeface="Arial" pitchFamily="34" charset="0"/>
              <a:buNone/>
              <a:defRPr/>
            </a:pPr>
            <a:r>
              <a:rPr lang="tr-TR" b="1" dirty="0" smtClean="0"/>
              <a:t>6- Temsil </a:t>
            </a:r>
            <a:r>
              <a:rPr lang="tr-TR" b="1" dirty="0"/>
              <a:t>güvencesi:</a:t>
            </a:r>
            <a:r>
              <a:rPr lang="tr-TR" dirty="0"/>
              <a:t> Devletin işlerine ekonomik ve politik olarak katılmış bağımsız sendikalar, işveren örgütleri ile iş piyasasında ortak sesin varlığının korunması.</a:t>
            </a:r>
          </a:p>
          <a:p>
            <a:pPr marL="0" indent="0" fontAlgn="auto">
              <a:spcAft>
                <a:spcPts val="0"/>
              </a:spcAft>
              <a:buFont typeface="Arial" pitchFamily="34" charset="0"/>
              <a:buNone/>
              <a:defRPr/>
            </a:pPr>
            <a:r>
              <a:rPr lang="tr-TR" b="1" dirty="0" smtClean="0"/>
              <a:t>7- Gelir </a:t>
            </a:r>
            <a:r>
              <a:rPr lang="tr-TR" b="1" dirty="0"/>
              <a:t>güvencesi : </a:t>
            </a:r>
            <a:r>
              <a:rPr lang="tr-TR" dirty="0"/>
              <a:t>Asgari ücret, ücret ayarlamaları, kapsamlı sosyal güvence, vergilerin gelire göre ayarlanması ve gelirin korunması.</a:t>
            </a:r>
          </a:p>
          <a:p>
            <a:pPr fontAlgn="auto">
              <a:spcAft>
                <a:spcPts val="0"/>
              </a:spcAft>
              <a:buFont typeface="Arial" pitchFamily="34" charset="0"/>
              <a:buChar char="•"/>
              <a:defRPr/>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Başlık 1"/>
          <p:cNvSpPr>
            <a:spLocks noGrp="1"/>
          </p:cNvSpPr>
          <p:nvPr>
            <p:ph type="title"/>
          </p:nvPr>
        </p:nvSpPr>
        <p:spPr>
          <a:xfrm>
            <a:off x="914400" y="260350"/>
            <a:ext cx="8229600" cy="1143000"/>
          </a:xfrm>
        </p:spPr>
        <p:txBody>
          <a:bodyPr/>
          <a:lstStyle/>
          <a:p>
            <a:r>
              <a:rPr lang="tr-TR" b="1" smtClean="0"/>
              <a:t>İŞ GÜVENLİĞİ KÜLTÜRÜ</a:t>
            </a:r>
            <a:endParaRPr lang="tr-TR" smtClean="0"/>
          </a:p>
        </p:txBody>
      </p:sp>
      <p:sp>
        <p:nvSpPr>
          <p:cNvPr id="21506" name="İçerik Yer Tutucusu 2"/>
          <p:cNvSpPr>
            <a:spLocks noGrp="1"/>
          </p:cNvSpPr>
          <p:nvPr>
            <p:ph idx="1"/>
          </p:nvPr>
        </p:nvSpPr>
        <p:spPr>
          <a:xfrm>
            <a:off x="468313" y="1916113"/>
            <a:ext cx="8229600" cy="4525962"/>
          </a:xfrm>
        </p:spPr>
        <p:txBody>
          <a:bodyPr/>
          <a:lstStyle/>
          <a:p>
            <a:r>
              <a:rPr lang="tr-TR" sz="3000" smtClean="0"/>
              <a:t>Güvenlik kültürü, güvenliği veya emniyeti tehdit edebilecek davranış veya uygulamalarla, bunların yer aldığı ortak kullanım ya da etki alanında bulunan canlıların veya araç gereç gibi nesnelerin zararını en aza indirmeyi amaçlayan, güvenlik ve emniyete öncelik veren, algı ,inanç ,tutum, kural, roller, sosyal, teknik ve politik uygulamalarla yetkinlik ve sorumluk hislerinin bütünüdür.</a:t>
            </a:r>
          </a:p>
          <a:p>
            <a:endParaRPr lang="tr-TR" sz="300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TotalTime>
  <Words>782</Words>
  <Application>Microsoft Office PowerPoint</Application>
  <PresentationFormat>Ekran Gösterisi (4:3)</PresentationFormat>
  <Paragraphs>103</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         </vt:lpstr>
      <vt:lpstr>İş Sağlığı Güvenliğine Bütünsel Yaklaşım ve Güvenlik Kültürü</vt:lpstr>
      <vt:lpstr>İŞ SAĞLIĞI ve GÜVENLİĞİNDE  TEMEL İLKELER</vt:lpstr>
      <vt:lpstr>İŞ SAĞLIĞI ve GÜVENLİĞİNDE  TEMEL İLKELER</vt:lpstr>
      <vt:lpstr> İŞ SAĞLIĞININ BAŞLICA AMAÇLARI </vt:lpstr>
      <vt:lpstr> İŞ SAĞLIĞI VE GÜVENLİĞİ STRATEJİLERİNİN BENİMSENMESİNDE </vt:lpstr>
      <vt:lpstr>ILO (Uluslar arası Çalışma Örgütü) ’NUN  7 TEMEL GÜVENLİK BOYUTU</vt:lpstr>
      <vt:lpstr>ILO (Uluslar arası Çalışma Örgütü) ’NUN  7 TEMEL GÜVENLİK BOYUTU</vt:lpstr>
      <vt:lpstr>İŞ GÜVENLİĞİ KÜLTÜRÜ</vt:lpstr>
      <vt:lpstr> İŞ GÜVENLİĞİ KÜLTÜRÜNÜN  GELİŞTİRİLMESİNDE  GÖREV ALAN KURUMLAR;  </vt:lpstr>
      <vt:lpstr>Devletin Rolü</vt:lpstr>
      <vt:lpstr>Devletin Rolü</vt:lpstr>
      <vt:lpstr> İşverenlerin rolü </vt:lpstr>
      <vt:lpstr>İşverenlerin rolü </vt:lpstr>
      <vt:lpstr>Çalışanlar/Sendikaların rolü </vt:lpstr>
      <vt:lpstr>Çalışanlar/Sendikaların rolü </vt:lpstr>
      <vt:lpstr> Üniversitelerin rolü </vt:lpstr>
      <vt:lpstr>Meslek Örgütlerinin rolü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Güvenliğine Bütünsel Yaklaşım ve Güvenlik Kültürü</dc:title>
  <dc:creator>casper</dc:creator>
  <cp:lastModifiedBy>DELL</cp:lastModifiedBy>
  <cp:revision>33</cp:revision>
  <dcterms:created xsi:type="dcterms:W3CDTF">2011-01-24T15:27:11Z</dcterms:created>
  <dcterms:modified xsi:type="dcterms:W3CDTF">2013-05-03T09:53:34Z</dcterms:modified>
</cp:coreProperties>
</file>